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Balsamiq Sans"/>
      <p:regular r:id="rId21"/>
      <p:bold r:id="rId22"/>
      <p:italic r:id="rId23"/>
      <p:boldItalic r:id="rId24"/>
    </p:embeddedFont>
    <p:embeddedFont>
      <p:font typeface="Nunito Sans SemiBold"/>
      <p:regular r:id="rId25"/>
      <p:bold r:id="rId26"/>
      <p:italic r:id="rId27"/>
      <p:boldItalic r:id="rId28"/>
    </p:embeddedFont>
    <p:embeddedFont>
      <p:font typeface="Nunito Sans"/>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BalsamiqSans-bold.fntdata"/><Relationship Id="rId21" Type="http://schemas.openxmlformats.org/officeDocument/2006/relationships/font" Target="fonts/BalsamiqSans-regular.fntdata"/><Relationship Id="rId24" Type="http://schemas.openxmlformats.org/officeDocument/2006/relationships/font" Target="fonts/BalsamiqSans-boldItalic.fntdata"/><Relationship Id="rId23" Type="http://schemas.openxmlformats.org/officeDocument/2006/relationships/font" Target="fonts/Balsamiq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NunitoSansSemiBold-bold.fntdata"/><Relationship Id="rId25" Type="http://schemas.openxmlformats.org/officeDocument/2006/relationships/font" Target="fonts/NunitoSansSemiBold-regular.fntdata"/><Relationship Id="rId28" Type="http://schemas.openxmlformats.org/officeDocument/2006/relationships/font" Target="fonts/NunitoSansSemiBold-boldItalic.fntdata"/><Relationship Id="rId27" Type="http://schemas.openxmlformats.org/officeDocument/2006/relationships/font" Target="fonts/NunitoSansSemi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NunitoSans-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Sans-italic.fntdata"/><Relationship Id="rId30" Type="http://schemas.openxmlformats.org/officeDocument/2006/relationships/font" Target="fonts/NunitoSans-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NunitoSans-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gif>
</file>

<file path=ppt/media/image12.png>
</file>

<file path=ppt/media/image2.jpg>
</file>

<file path=ppt/media/image3.png>
</file>

<file path=ppt/media/image4.gif>
</file>

<file path=ppt/media/image5.gif>
</file>

<file path=ppt/media/image6.gif>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SLIDES_API1495726167_0:notes"/>
          <p:cNvSpPr/>
          <p:nvPr>
            <p:ph idx="2" type="sldImg"/>
          </p:nvPr>
        </p:nvSpPr>
        <p:spPr>
          <a:xfrm>
            <a:off x="381322"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SLIDES_API149572616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SLIDES_API1495726167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SLIDES_API1495726167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0ca96350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30ca96350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SLIDES_API1495726167_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SLIDES_API1495726167_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SLIDES_API1495726167_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SLIDES_API1495726167_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SLIDES_API1495726167_725:notes"/>
          <p:cNvSpPr/>
          <p:nvPr>
            <p:ph idx="2" type="sldImg"/>
          </p:nvPr>
        </p:nvSpPr>
        <p:spPr>
          <a:xfrm>
            <a:off x="381322"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SLIDES_API1495726167_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SLIDES_API1495726167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SLIDES_API1495726167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SLIDES_API1495726167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SLIDES_API1495726167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SLIDES_API1495726167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SLIDES_API1495726167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SLIDES_API1495726167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SLIDES_API1495726167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SLIDES_API1495726167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SLIDES_API1495726167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SLIDES_API1495726167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SLIDES_API1495726167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SLIDES_API1495726167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SLIDES_API1495726167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SLIDES_API1495726167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SLIDES_API1495726167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9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9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9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9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3" name="Google Shape;63;p16"/>
          <p:cNvSpPr txBox="1"/>
          <p:nvPr>
            <p:ph idx="1" type="body"/>
          </p:nvPr>
        </p:nvSpPr>
        <p:spPr>
          <a:xfrm>
            <a:off x="311700" y="1152475"/>
            <a:ext cx="85209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9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7" name="Google Shape;67;p17"/>
          <p:cNvSpPr txBox="1"/>
          <p:nvPr>
            <p:ph idx="1" type="body"/>
          </p:nvPr>
        </p:nvSpPr>
        <p:spPr>
          <a:xfrm>
            <a:off x="311700" y="1152475"/>
            <a:ext cx="40002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40002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9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3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9"/>
          <p:cNvSpPr txBox="1"/>
          <p:nvPr>
            <p:ph idx="1" type="body"/>
          </p:nvPr>
        </p:nvSpPr>
        <p:spPr>
          <a:xfrm>
            <a:off x="311700" y="1389600"/>
            <a:ext cx="28083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49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49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9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9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9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9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0.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4.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6.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1.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8.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5.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E5244"/>
        </a:solidFill>
      </p:bgPr>
    </p:bg>
    <p:spTree>
      <p:nvGrpSpPr>
        <p:cNvPr id="98" name="Shape 98"/>
        <p:cNvGrpSpPr/>
        <p:nvPr/>
      </p:nvGrpSpPr>
      <p:grpSpPr>
        <a:xfrm>
          <a:off x="0" y="0"/>
          <a:ext cx="0" cy="0"/>
          <a:chOff x="0" y="0"/>
          <a:chExt cx="0" cy="0"/>
        </a:xfrm>
      </p:grpSpPr>
      <p:sp>
        <p:nvSpPr>
          <p:cNvPr id="99" name="Google Shape;99;p25"/>
          <p:cNvSpPr txBox="1"/>
          <p:nvPr/>
        </p:nvSpPr>
        <p:spPr>
          <a:xfrm>
            <a:off x="996175" y="2421250"/>
            <a:ext cx="7151700" cy="47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Nunito Sans SemiBold"/>
                <a:ea typeface="Nunito Sans SemiBold"/>
                <a:cs typeface="Nunito Sans SemiBold"/>
                <a:sym typeface="Nunito Sans SemiBold"/>
              </a:rPr>
              <a:t>Team Members:</a:t>
            </a:r>
            <a:endParaRPr sz="1900">
              <a:solidFill>
                <a:schemeClr val="lt1"/>
              </a:solidFill>
              <a:latin typeface="Nunito Sans SemiBold"/>
              <a:ea typeface="Nunito Sans SemiBold"/>
              <a:cs typeface="Nunito Sans SemiBold"/>
              <a:sym typeface="Nunito Sans SemiBold"/>
            </a:endParaRPr>
          </a:p>
          <a:p>
            <a:pPr indent="0" lvl="0" marL="0" rtl="0" algn="ctr">
              <a:spcBef>
                <a:spcPts val="0"/>
              </a:spcBef>
              <a:spcAft>
                <a:spcPts val="0"/>
              </a:spcAft>
              <a:buNone/>
            </a:pPr>
            <a:r>
              <a:t/>
            </a:r>
            <a:endParaRPr sz="1900">
              <a:solidFill>
                <a:schemeClr val="lt1"/>
              </a:solidFill>
              <a:latin typeface="Nunito Sans SemiBold"/>
              <a:ea typeface="Nunito Sans SemiBold"/>
              <a:cs typeface="Nunito Sans SemiBold"/>
              <a:sym typeface="Nunito Sans SemiBold"/>
            </a:endParaRPr>
          </a:p>
          <a:p>
            <a:pPr indent="0" lvl="0" marL="0" rtl="0" algn="ctr">
              <a:spcBef>
                <a:spcPts val="0"/>
              </a:spcBef>
              <a:spcAft>
                <a:spcPts val="0"/>
              </a:spcAft>
              <a:buClr>
                <a:schemeClr val="dk1"/>
              </a:buClr>
              <a:buSzPts val="1100"/>
              <a:buFont typeface="Arial"/>
              <a:buNone/>
            </a:pPr>
            <a:r>
              <a:rPr b="1" lang="en" sz="1800">
                <a:solidFill>
                  <a:srgbClr val="D9D9D9"/>
                </a:solidFill>
                <a:latin typeface="Nunito Sans"/>
                <a:ea typeface="Nunito Sans"/>
                <a:cs typeface="Nunito Sans"/>
                <a:sym typeface="Nunito Sans"/>
              </a:rPr>
              <a:t>E. Christo Raymonde </a:t>
            </a:r>
            <a:endParaRPr b="1" sz="1800">
              <a:solidFill>
                <a:srgbClr val="D9D9D9"/>
              </a:solidFill>
              <a:latin typeface="Nunito Sans"/>
              <a:ea typeface="Nunito Sans"/>
              <a:cs typeface="Nunito Sans"/>
              <a:sym typeface="Nunito Sans"/>
            </a:endParaRPr>
          </a:p>
          <a:p>
            <a:pPr indent="0" lvl="0" marL="0" rtl="0" algn="ctr">
              <a:spcBef>
                <a:spcPts val="0"/>
              </a:spcBef>
              <a:spcAft>
                <a:spcPts val="0"/>
              </a:spcAft>
              <a:buClr>
                <a:schemeClr val="dk1"/>
              </a:buClr>
              <a:buSzPts val="1100"/>
              <a:buFont typeface="Arial"/>
              <a:buNone/>
            </a:pPr>
            <a:r>
              <a:rPr b="1" lang="en" sz="1800">
                <a:solidFill>
                  <a:srgbClr val="D9D9D9"/>
                </a:solidFill>
                <a:latin typeface="Nunito Sans"/>
                <a:ea typeface="Nunito Sans"/>
                <a:cs typeface="Nunito Sans"/>
                <a:sym typeface="Nunito Sans"/>
              </a:rPr>
              <a:t>D. Ashwanth Jeyesh	</a:t>
            </a:r>
            <a:endParaRPr b="1" sz="1800">
              <a:solidFill>
                <a:srgbClr val="D9D9D9"/>
              </a:solidFill>
              <a:latin typeface="Nunito Sans"/>
              <a:ea typeface="Nunito Sans"/>
              <a:cs typeface="Nunito Sans"/>
              <a:sym typeface="Nunito Sans"/>
            </a:endParaRPr>
          </a:p>
          <a:p>
            <a:pPr indent="0" lvl="0" marL="0" rtl="0" algn="l">
              <a:spcBef>
                <a:spcPts val="0"/>
              </a:spcBef>
              <a:spcAft>
                <a:spcPts val="0"/>
              </a:spcAft>
              <a:buClr>
                <a:schemeClr val="dk1"/>
              </a:buClr>
              <a:buSzPts val="1100"/>
              <a:buFont typeface="Arial"/>
              <a:buNone/>
            </a:pPr>
            <a:r>
              <a:rPr b="1" lang="en" sz="1800">
                <a:solidFill>
                  <a:srgbClr val="D9D9D9"/>
                </a:solidFill>
                <a:latin typeface="Nunito Sans"/>
                <a:ea typeface="Nunito Sans"/>
                <a:cs typeface="Nunito Sans"/>
                <a:sym typeface="Nunito Sans"/>
              </a:rPr>
              <a:t>                                              Gowtham G</a:t>
            </a:r>
            <a:endParaRPr b="1" sz="1800">
              <a:solidFill>
                <a:srgbClr val="D9D9D9"/>
              </a:solidFill>
              <a:latin typeface="Nunito Sans"/>
              <a:ea typeface="Nunito Sans"/>
              <a:cs typeface="Nunito Sans"/>
              <a:sym typeface="Nunito Sans"/>
            </a:endParaRPr>
          </a:p>
          <a:p>
            <a:pPr indent="0" lvl="0" marL="0" rtl="0" algn="ctr">
              <a:spcBef>
                <a:spcPts val="0"/>
              </a:spcBef>
              <a:spcAft>
                <a:spcPts val="0"/>
              </a:spcAft>
              <a:buClr>
                <a:schemeClr val="dk1"/>
              </a:buClr>
              <a:buSzPts val="1100"/>
              <a:buFont typeface="Arial"/>
              <a:buNone/>
            </a:pPr>
            <a:r>
              <a:rPr b="1" lang="en" sz="1800">
                <a:solidFill>
                  <a:srgbClr val="D9D9D9"/>
                </a:solidFill>
                <a:latin typeface="Nunito Sans"/>
                <a:ea typeface="Nunito Sans"/>
                <a:cs typeface="Nunito Sans"/>
                <a:sym typeface="Nunito Sans"/>
              </a:rPr>
              <a:t>Arunangshu Mojumder Raatul</a:t>
            </a:r>
            <a:endParaRPr b="1" sz="1800">
              <a:solidFill>
                <a:srgbClr val="D9D9D9"/>
              </a:solidFill>
              <a:latin typeface="Nunito Sans"/>
              <a:ea typeface="Nunito Sans"/>
              <a:cs typeface="Nunito Sans"/>
              <a:sym typeface="Nunito Sans"/>
            </a:endParaRPr>
          </a:p>
          <a:p>
            <a:pPr indent="0" lvl="0" marL="0" rtl="0" algn="ctr">
              <a:spcBef>
                <a:spcPts val="0"/>
              </a:spcBef>
              <a:spcAft>
                <a:spcPts val="0"/>
              </a:spcAft>
              <a:buNone/>
            </a:pPr>
            <a:r>
              <a:t/>
            </a:r>
            <a:endParaRPr sz="1900">
              <a:solidFill>
                <a:schemeClr val="lt1"/>
              </a:solidFill>
              <a:latin typeface="Nunito Sans SemiBold"/>
              <a:ea typeface="Nunito Sans SemiBold"/>
              <a:cs typeface="Nunito Sans SemiBold"/>
              <a:sym typeface="Nunito Sans SemiBold"/>
            </a:endParaRPr>
          </a:p>
        </p:txBody>
      </p:sp>
      <p:sp>
        <p:nvSpPr>
          <p:cNvPr id="100" name="Google Shape;100;p25"/>
          <p:cNvSpPr txBox="1"/>
          <p:nvPr/>
        </p:nvSpPr>
        <p:spPr>
          <a:xfrm>
            <a:off x="1004675" y="1309650"/>
            <a:ext cx="7151700" cy="72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Nunito Sans"/>
                <a:ea typeface="Nunito Sans"/>
                <a:cs typeface="Nunito Sans"/>
                <a:sym typeface="Nunito Sans"/>
              </a:rPr>
              <a:t>Stages of Research: </a:t>
            </a:r>
            <a:r>
              <a:rPr b="1" lang="en" sz="1800">
                <a:solidFill>
                  <a:srgbClr val="D9D9D9"/>
                </a:solidFill>
                <a:latin typeface="Nunito Sans"/>
                <a:ea typeface="Nunito Sans"/>
                <a:cs typeface="Nunito Sans"/>
                <a:sym typeface="Nunito Sans"/>
              </a:rPr>
              <a:t>Cryptographic Artefacts Concealed in Pictorial Matrices</a:t>
            </a:r>
            <a:endParaRPr b="1" sz="2000">
              <a:solidFill>
                <a:schemeClr val="lt1"/>
              </a:solidFill>
              <a:latin typeface="Nunito Sans"/>
              <a:ea typeface="Nunito Sans"/>
              <a:cs typeface="Nunito Sans"/>
              <a:sym typeface="Nunito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7" name="Shape 217"/>
        <p:cNvGrpSpPr/>
        <p:nvPr/>
      </p:nvGrpSpPr>
      <p:grpSpPr>
        <a:xfrm>
          <a:off x="0" y="0"/>
          <a:ext cx="0" cy="0"/>
          <a:chOff x="0" y="0"/>
          <a:chExt cx="0" cy="0"/>
        </a:xfrm>
      </p:grpSpPr>
      <p:sp>
        <p:nvSpPr>
          <p:cNvPr id="218" name="Google Shape;218;p34"/>
          <p:cNvSpPr/>
          <p:nvPr/>
        </p:nvSpPr>
        <p:spPr>
          <a:xfrm>
            <a:off x="7413900" y="0"/>
            <a:ext cx="1730100" cy="5143500"/>
          </a:xfrm>
          <a:prstGeom prst="rect">
            <a:avLst/>
          </a:pr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4"/>
          <p:cNvSpPr/>
          <p:nvPr/>
        </p:nvSpPr>
        <p:spPr>
          <a:xfrm>
            <a:off x="4485275" y="802775"/>
            <a:ext cx="3930600" cy="3056700"/>
          </a:xfrm>
          <a:prstGeom prst="rect">
            <a:avLst/>
          </a:prstGeom>
          <a:solidFill>
            <a:srgbClr val="3E524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0" name="Google Shape;220;p34"/>
          <p:cNvCxnSpPr/>
          <p:nvPr/>
        </p:nvCxnSpPr>
        <p:spPr>
          <a:xfrm>
            <a:off x="893300" y="35925"/>
            <a:ext cx="0" cy="5067300"/>
          </a:xfrm>
          <a:prstGeom prst="straightConnector1">
            <a:avLst/>
          </a:prstGeom>
          <a:noFill/>
          <a:ln cap="flat" cmpd="sng" w="19050">
            <a:solidFill>
              <a:srgbClr val="666666"/>
            </a:solidFill>
            <a:prstDash val="solid"/>
            <a:round/>
            <a:headEnd len="med" w="med" type="none"/>
            <a:tailEnd len="med" w="med" type="none"/>
          </a:ln>
        </p:spPr>
      </p:cxnSp>
      <p:sp>
        <p:nvSpPr>
          <p:cNvPr id="221" name="Google Shape;221;p34"/>
          <p:cNvSpPr/>
          <p:nvPr/>
        </p:nvSpPr>
        <p:spPr>
          <a:xfrm>
            <a:off x="775700" y="407090"/>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4"/>
          <p:cNvSpPr/>
          <p:nvPr/>
        </p:nvSpPr>
        <p:spPr>
          <a:xfrm>
            <a:off x="775675" y="214101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4"/>
          <p:cNvSpPr/>
          <p:nvPr/>
        </p:nvSpPr>
        <p:spPr>
          <a:xfrm>
            <a:off x="775700" y="3757490"/>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4"/>
          <p:cNvSpPr txBox="1"/>
          <p:nvPr/>
        </p:nvSpPr>
        <p:spPr>
          <a:xfrm>
            <a:off x="1122225" y="341075"/>
            <a:ext cx="313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Dissemination</a:t>
            </a:r>
            <a:r>
              <a:rPr lang="en" sz="1100">
                <a:solidFill>
                  <a:schemeClr val="dk1"/>
                </a:solidFill>
              </a:rPr>
              <a:t>: Actively engage in the journal publication process to share the findings with the academic community, ensuring that the research is peer-reviewed and contributes to the field of encryption and steganography. This will involve selecting suitable journals, preparing manuscripts, and addressing reviewer feedback.</a:t>
            </a:r>
            <a:endParaRPr b="1" sz="1800">
              <a:latin typeface="Nunito Sans"/>
              <a:ea typeface="Nunito Sans"/>
              <a:cs typeface="Nunito Sans"/>
              <a:sym typeface="Nunito Sans"/>
            </a:endParaRPr>
          </a:p>
        </p:txBody>
      </p:sp>
      <p:sp>
        <p:nvSpPr>
          <p:cNvPr id="225" name="Google Shape;225;p34"/>
          <p:cNvSpPr txBox="1"/>
          <p:nvPr/>
        </p:nvSpPr>
        <p:spPr>
          <a:xfrm>
            <a:off x="1122238" y="2093700"/>
            <a:ext cx="3134100" cy="70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100">
                <a:solidFill>
                  <a:schemeClr val="dk1"/>
                </a:solidFill>
              </a:rPr>
              <a:t>Conference Presentations</a:t>
            </a:r>
            <a:r>
              <a:rPr lang="en" sz="1100">
                <a:solidFill>
                  <a:schemeClr val="dk1"/>
                </a:solidFill>
              </a:rPr>
              <a:t>: Present research findings at relevant conferences to reach a broader audience, including researchers, industry professionals, and practitioners. These presentations will facilitate discussions, garner feedback, and foster collaborations within the academic and technological communities.</a:t>
            </a:r>
            <a:endParaRPr sz="1100">
              <a:solidFill>
                <a:schemeClr val="dk1"/>
              </a:solidFill>
            </a:endParaRPr>
          </a:p>
          <a:p>
            <a:pPr indent="0" lvl="0" marL="0" rtl="0" algn="l">
              <a:spcBef>
                <a:spcPts val="1200"/>
              </a:spcBef>
              <a:spcAft>
                <a:spcPts val="0"/>
              </a:spcAft>
              <a:buNone/>
            </a:pPr>
            <a:r>
              <a:t/>
            </a:r>
            <a:endParaRPr b="1" sz="1700">
              <a:latin typeface="Nunito Sans"/>
              <a:ea typeface="Nunito Sans"/>
              <a:cs typeface="Nunito Sans"/>
              <a:sym typeface="Nunito Sans"/>
            </a:endParaRPr>
          </a:p>
        </p:txBody>
      </p:sp>
      <p:sp>
        <p:nvSpPr>
          <p:cNvPr id="226" name="Google Shape;226;p34"/>
          <p:cNvSpPr txBox="1"/>
          <p:nvPr/>
        </p:nvSpPr>
        <p:spPr>
          <a:xfrm>
            <a:off x="1122225" y="3699175"/>
            <a:ext cx="3134100" cy="44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Expected Duration</a:t>
            </a:r>
            <a:r>
              <a:rPr lang="en" sz="1100">
                <a:solidFill>
                  <a:schemeClr val="dk1"/>
                </a:solidFill>
              </a:rPr>
              <a:t>: This dissemination process will be ongoing, with a concentrated effort in the final 3 to 4 weeks of the research project, ensuring timely sharing of results and engagement with stakeholders in the field.</a:t>
            </a:r>
            <a:endParaRPr b="1" sz="1700">
              <a:latin typeface="Nunito Sans"/>
              <a:ea typeface="Nunito Sans"/>
              <a:cs typeface="Nunito Sans"/>
              <a:sym typeface="Nunito Sans"/>
            </a:endParaRPr>
          </a:p>
        </p:txBody>
      </p:sp>
      <p:sp>
        <p:nvSpPr>
          <p:cNvPr id="227" name="Google Shape;227;p34"/>
          <p:cNvSpPr txBox="1"/>
          <p:nvPr/>
        </p:nvSpPr>
        <p:spPr>
          <a:xfrm>
            <a:off x="4950575" y="878975"/>
            <a:ext cx="3000000" cy="1569900"/>
          </a:xfrm>
          <a:prstGeom prst="rect">
            <a:avLst/>
          </a:prstGeom>
          <a:noFill/>
          <a:ln>
            <a:noFill/>
          </a:ln>
        </p:spPr>
        <p:txBody>
          <a:bodyPr anchorCtr="0" anchor="t" bIns="91425" lIns="91425" spcFirstLastPara="1" rIns="91425" wrap="square" tIns="91425">
            <a:noAutofit/>
          </a:bodyPr>
          <a:lstStyle/>
          <a:p>
            <a:pPr indent="0" lvl="0" marL="0" rtl="0" algn="ctr">
              <a:lnSpc>
                <a:spcPct val="116666"/>
              </a:lnSpc>
              <a:spcBef>
                <a:spcPts val="0"/>
              </a:spcBef>
              <a:spcAft>
                <a:spcPts val="0"/>
              </a:spcAft>
              <a:buNone/>
            </a:pPr>
            <a:r>
              <a:rPr b="1" lang="en" sz="2000">
                <a:solidFill>
                  <a:schemeClr val="lt1"/>
                </a:solidFill>
                <a:latin typeface="Nunito Sans"/>
                <a:ea typeface="Nunito Sans"/>
                <a:cs typeface="Nunito Sans"/>
                <a:sym typeface="Nunito Sans"/>
              </a:rPr>
              <a:t>Research Stage 8: Dissemination</a:t>
            </a:r>
            <a:endParaRPr b="1" sz="2000">
              <a:solidFill>
                <a:schemeClr val="lt1"/>
              </a:solidFill>
              <a:latin typeface="Nunito Sans"/>
              <a:ea typeface="Nunito Sans"/>
              <a:cs typeface="Nunito Sans"/>
              <a:sym typeface="Nunito Sans"/>
            </a:endParaRPr>
          </a:p>
        </p:txBody>
      </p:sp>
      <p:pic>
        <p:nvPicPr>
          <p:cNvPr id="228" name="Google Shape;228;p34"/>
          <p:cNvPicPr preferRelativeResize="0"/>
          <p:nvPr/>
        </p:nvPicPr>
        <p:blipFill>
          <a:blip r:embed="rId3">
            <a:alphaModFix/>
          </a:blip>
          <a:stretch>
            <a:fillRect/>
          </a:stretch>
        </p:blipFill>
        <p:spPr>
          <a:xfrm>
            <a:off x="5117175" y="1755050"/>
            <a:ext cx="2805900" cy="2104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2" name="Shape 232"/>
        <p:cNvGrpSpPr/>
        <p:nvPr/>
      </p:nvGrpSpPr>
      <p:grpSpPr>
        <a:xfrm>
          <a:off x="0" y="0"/>
          <a:ext cx="0" cy="0"/>
          <a:chOff x="0" y="0"/>
          <a:chExt cx="0" cy="0"/>
        </a:xfrm>
      </p:grpSpPr>
      <p:sp>
        <p:nvSpPr>
          <p:cNvPr id="233" name="Google Shape;233;p35"/>
          <p:cNvSpPr/>
          <p:nvPr/>
        </p:nvSpPr>
        <p:spPr>
          <a:xfrm>
            <a:off x="7413900" y="0"/>
            <a:ext cx="1730100" cy="5143500"/>
          </a:xfrm>
          <a:prstGeom prst="rect">
            <a:avLst/>
          </a:pr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5"/>
          <p:cNvSpPr/>
          <p:nvPr/>
        </p:nvSpPr>
        <p:spPr>
          <a:xfrm>
            <a:off x="3247475" y="865450"/>
            <a:ext cx="3930600" cy="3056700"/>
          </a:xfrm>
          <a:prstGeom prst="rect">
            <a:avLst/>
          </a:prstGeom>
          <a:solidFill>
            <a:srgbClr val="3E524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5" name="Google Shape;235;p35"/>
          <p:cNvCxnSpPr/>
          <p:nvPr/>
        </p:nvCxnSpPr>
        <p:spPr>
          <a:xfrm>
            <a:off x="893300" y="35925"/>
            <a:ext cx="0" cy="5067300"/>
          </a:xfrm>
          <a:prstGeom prst="straightConnector1">
            <a:avLst/>
          </a:prstGeom>
          <a:noFill/>
          <a:ln cap="flat" cmpd="sng" w="19050">
            <a:solidFill>
              <a:srgbClr val="666666"/>
            </a:solidFill>
            <a:prstDash val="solid"/>
            <a:round/>
            <a:headEnd len="med" w="med" type="none"/>
            <a:tailEnd len="med" w="med" type="none"/>
          </a:ln>
        </p:spPr>
      </p:cxnSp>
      <p:sp>
        <p:nvSpPr>
          <p:cNvPr id="236" name="Google Shape;236;p35"/>
          <p:cNvSpPr/>
          <p:nvPr/>
        </p:nvSpPr>
        <p:spPr>
          <a:xfrm>
            <a:off x="775700" y="92381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5"/>
          <p:cNvSpPr/>
          <p:nvPr/>
        </p:nvSpPr>
        <p:spPr>
          <a:xfrm>
            <a:off x="775700" y="2093690"/>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5"/>
          <p:cNvSpPr/>
          <p:nvPr/>
        </p:nvSpPr>
        <p:spPr>
          <a:xfrm>
            <a:off x="775700" y="324021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5"/>
          <p:cNvSpPr txBox="1"/>
          <p:nvPr/>
        </p:nvSpPr>
        <p:spPr>
          <a:xfrm>
            <a:off x="1194175" y="805775"/>
            <a:ext cx="31341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800">
              <a:latin typeface="Nunito Sans"/>
              <a:ea typeface="Nunito Sans"/>
              <a:cs typeface="Nunito Sans"/>
              <a:sym typeface="Nunito Sans"/>
            </a:endParaRPr>
          </a:p>
        </p:txBody>
      </p:sp>
      <p:sp>
        <p:nvSpPr>
          <p:cNvPr id="240" name="Google Shape;240;p35"/>
          <p:cNvSpPr txBox="1"/>
          <p:nvPr/>
        </p:nvSpPr>
        <p:spPr>
          <a:xfrm>
            <a:off x="1189300" y="1975650"/>
            <a:ext cx="31341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700">
              <a:latin typeface="Nunito Sans"/>
              <a:ea typeface="Nunito Sans"/>
              <a:cs typeface="Nunito Sans"/>
              <a:sym typeface="Nunito Sans"/>
            </a:endParaRPr>
          </a:p>
        </p:txBody>
      </p:sp>
      <p:sp>
        <p:nvSpPr>
          <p:cNvPr id="241" name="Google Shape;241;p35"/>
          <p:cNvSpPr txBox="1"/>
          <p:nvPr/>
        </p:nvSpPr>
        <p:spPr>
          <a:xfrm>
            <a:off x="1194175" y="3122175"/>
            <a:ext cx="3134100" cy="44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700">
              <a:latin typeface="Nunito Sans"/>
              <a:ea typeface="Nunito Sans"/>
              <a:cs typeface="Nunito Sans"/>
              <a:sym typeface="Nunito Sans"/>
            </a:endParaRPr>
          </a:p>
        </p:txBody>
      </p:sp>
      <p:sp>
        <p:nvSpPr>
          <p:cNvPr id="242" name="Google Shape;242;p35"/>
          <p:cNvSpPr txBox="1"/>
          <p:nvPr/>
        </p:nvSpPr>
        <p:spPr>
          <a:xfrm>
            <a:off x="4110525" y="941650"/>
            <a:ext cx="3000000" cy="1569900"/>
          </a:xfrm>
          <a:prstGeom prst="rect">
            <a:avLst/>
          </a:prstGeom>
          <a:noFill/>
          <a:ln>
            <a:noFill/>
          </a:ln>
        </p:spPr>
        <p:txBody>
          <a:bodyPr anchorCtr="0" anchor="t" bIns="91425" lIns="91425" spcFirstLastPara="1" rIns="91425" wrap="square" tIns="91425">
            <a:noAutofit/>
          </a:bodyPr>
          <a:lstStyle/>
          <a:p>
            <a:pPr indent="0" lvl="0" marL="0" rtl="0" algn="ctr">
              <a:lnSpc>
                <a:spcPct val="116666"/>
              </a:lnSpc>
              <a:spcBef>
                <a:spcPts val="0"/>
              </a:spcBef>
              <a:spcAft>
                <a:spcPts val="0"/>
              </a:spcAft>
              <a:buNone/>
            </a:pPr>
            <a:r>
              <a:rPr b="1" lang="en" sz="2000">
                <a:solidFill>
                  <a:schemeClr val="lt1"/>
                </a:solidFill>
                <a:latin typeface="Nunito Sans"/>
                <a:ea typeface="Nunito Sans"/>
                <a:cs typeface="Nunito Sans"/>
                <a:sym typeface="Nunito Sans"/>
              </a:rPr>
              <a:t>System Overview</a:t>
            </a:r>
            <a:endParaRPr b="1" sz="2000">
              <a:solidFill>
                <a:schemeClr val="lt1"/>
              </a:solidFill>
              <a:latin typeface="Nunito Sans"/>
              <a:ea typeface="Nunito Sans"/>
              <a:cs typeface="Nunito Sans"/>
              <a:sym typeface="Nunito Sans"/>
            </a:endParaRPr>
          </a:p>
        </p:txBody>
      </p:sp>
      <p:pic>
        <p:nvPicPr>
          <p:cNvPr id="243" name="Google Shape;243;p35"/>
          <p:cNvPicPr preferRelativeResize="0"/>
          <p:nvPr/>
        </p:nvPicPr>
        <p:blipFill>
          <a:blip r:embed="rId3">
            <a:alphaModFix/>
          </a:blip>
          <a:stretch>
            <a:fillRect/>
          </a:stretch>
        </p:blipFill>
        <p:spPr>
          <a:xfrm>
            <a:off x="561825" y="351763"/>
            <a:ext cx="3463825" cy="4388875"/>
          </a:xfrm>
          <a:prstGeom prst="rect">
            <a:avLst/>
          </a:prstGeom>
          <a:noFill/>
          <a:ln>
            <a:noFill/>
          </a:ln>
        </p:spPr>
      </p:pic>
      <p:sp>
        <p:nvSpPr>
          <p:cNvPr id="244" name="Google Shape;244;p35"/>
          <p:cNvSpPr txBox="1"/>
          <p:nvPr/>
        </p:nvSpPr>
        <p:spPr>
          <a:xfrm>
            <a:off x="4110525" y="1975650"/>
            <a:ext cx="3000000" cy="1569900"/>
          </a:xfrm>
          <a:prstGeom prst="rect">
            <a:avLst/>
          </a:prstGeom>
          <a:noFill/>
          <a:ln>
            <a:noFill/>
          </a:ln>
        </p:spPr>
        <p:txBody>
          <a:bodyPr anchorCtr="0" anchor="t" bIns="91425" lIns="91425" spcFirstLastPara="1" rIns="91425" wrap="square" tIns="91425">
            <a:noAutofit/>
          </a:bodyPr>
          <a:lstStyle/>
          <a:p>
            <a:pPr indent="0" lvl="0" marL="0" rtl="0" algn="ctr">
              <a:lnSpc>
                <a:spcPct val="116666"/>
              </a:lnSpc>
              <a:spcBef>
                <a:spcPts val="0"/>
              </a:spcBef>
              <a:spcAft>
                <a:spcPts val="0"/>
              </a:spcAft>
              <a:buNone/>
            </a:pPr>
            <a:r>
              <a:rPr lang="en" sz="1500">
                <a:solidFill>
                  <a:schemeClr val="lt1"/>
                </a:solidFill>
                <a:latin typeface="Nunito Sans"/>
                <a:ea typeface="Nunito Sans"/>
                <a:cs typeface="Nunito Sans"/>
                <a:sym typeface="Nunito Sans"/>
              </a:rPr>
              <a:t>The overall system overview of how the system will work.</a:t>
            </a:r>
            <a:endParaRPr sz="1500">
              <a:solidFill>
                <a:schemeClr val="lt1"/>
              </a:solidFill>
              <a:latin typeface="Nunito Sans"/>
              <a:ea typeface="Nunito Sans"/>
              <a:cs typeface="Nunito Sans"/>
              <a:sym typeface="Nunito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6"/>
          <p:cNvSpPr/>
          <p:nvPr/>
        </p:nvSpPr>
        <p:spPr>
          <a:xfrm flipH="1">
            <a:off x="9350" y="25"/>
            <a:ext cx="3197100" cy="5143500"/>
          </a:xfrm>
          <a:prstGeom prst="rect">
            <a:avLst/>
          </a:prstGeom>
          <a:solidFill>
            <a:srgbClr val="E9E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6"/>
          <p:cNvSpPr/>
          <p:nvPr/>
        </p:nvSpPr>
        <p:spPr>
          <a:xfrm>
            <a:off x="451325" y="272700"/>
            <a:ext cx="5237700" cy="3846000"/>
          </a:xfrm>
          <a:prstGeom prst="rect">
            <a:avLst/>
          </a:prstGeom>
          <a:solidFill>
            <a:srgbClr val="3E524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6"/>
          <p:cNvSpPr txBox="1"/>
          <p:nvPr/>
        </p:nvSpPr>
        <p:spPr>
          <a:xfrm>
            <a:off x="451325" y="918625"/>
            <a:ext cx="3635100" cy="216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A Gantt chart will illustrate the overlapping stages and progress throughout the 17-weeks project duration.</a:t>
            </a:r>
            <a:endParaRPr>
              <a:solidFill>
                <a:schemeClr val="dk2"/>
              </a:solidFill>
            </a:endParaRPr>
          </a:p>
        </p:txBody>
      </p:sp>
      <p:sp>
        <p:nvSpPr>
          <p:cNvPr id="252" name="Google Shape;252;p36"/>
          <p:cNvSpPr txBox="1"/>
          <p:nvPr/>
        </p:nvSpPr>
        <p:spPr>
          <a:xfrm>
            <a:off x="752100" y="272700"/>
            <a:ext cx="3549000" cy="9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900">
                <a:solidFill>
                  <a:schemeClr val="lt1"/>
                </a:solidFill>
                <a:latin typeface="Nunito Sans"/>
                <a:ea typeface="Nunito Sans"/>
                <a:cs typeface="Nunito Sans"/>
                <a:sym typeface="Nunito Sans"/>
              </a:rPr>
              <a:t>Timeline Overview</a:t>
            </a:r>
            <a:endParaRPr sz="2900">
              <a:solidFill>
                <a:schemeClr val="dk2"/>
              </a:solidFill>
            </a:endParaRPr>
          </a:p>
        </p:txBody>
      </p:sp>
      <p:pic>
        <p:nvPicPr>
          <p:cNvPr id="253" name="Google Shape;253;p36"/>
          <p:cNvPicPr preferRelativeResize="0"/>
          <p:nvPr/>
        </p:nvPicPr>
        <p:blipFill>
          <a:blip r:embed="rId3">
            <a:alphaModFix/>
          </a:blip>
          <a:stretch>
            <a:fillRect/>
          </a:stretch>
        </p:blipFill>
        <p:spPr>
          <a:xfrm>
            <a:off x="3612400" y="1346175"/>
            <a:ext cx="5969199" cy="34210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7"/>
          <p:cNvSpPr/>
          <p:nvPr/>
        </p:nvSpPr>
        <p:spPr>
          <a:xfrm>
            <a:off x="4485275" y="0"/>
            <a:ext cx="4658700" cy="5143500"/>
          </a:xfrm>
          <a:prstGeom prst="rect">
            <a:avLst/>
          </a:pr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7"/>
          <p:cNvSpPr/>
          <p:nvPr/>
        </p:nvSpPr>
        <p:spPr>
          <a:xfrm>
            <a:off x="733275" y="462000"/>
            <a:ext cx="7734600" cy="4416900"/>
          </a:xfrm>
          <a:prstGeom prst="rect">
            <a:avLst/>
          </a:prstGeom>
          <a:solidFill>
            <a:srgbClr val="3E524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7"/>
          <p:cNvSpPr txBox="1"/>
          <p:nvPr/>
        </p:nvSpPr>
        <p:spPr>
          <a:xfrm>
            <a:off x="4485275" y="620325"/>
            <a:ext cx="3477000" cy="255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100">
                <a:solidFill>
                  <a:schemeClr val="lt1"/>
                </a:solidFill>
              </a:rPr>
              <a:t>This systematic approach aims to enhance data security by developing an innovative multi-layer encryption algorithm integrated with advanced steganographic techniques. Through a comprehensive literature review, we identified existing gaps in current methodologies, establishing a robust theoretical foundation for our new algorithm.</a:t>
            </a:r>
            <a:endParaRPr sz="1100">
              <a:solidFill>
                <a:schemeClr val="lt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lt1"/>
                </a:solidFill>
              </a:rPr>
              <a:t>By addressing the limitations of existing algorithms, the design and implementation phases ensure an efficient and effective solution. Thorough security analysis and performance evaluations confirm the algorithm's reliability, while the development of educational tools and practical applications showcases its versatility.</a:t>
            </a:r>
            <a:endParaRPr sz="1100">
              <a:solidFill>
                <a:schemeClr val="lt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lt1"/>
                </a:solidFill>
              </a:rPr>
              <a:t>Overall, the potential impact of this research is significant, paving the way for future innovations in encryption and data protection, and empowering practitioners to safeguard sensitive information in an increasingly interconnected world.</a:t>
            </a:r>
            <a:endParaRPr sz="1100">
              <a:solidFill>
                <a:schemeClr val="lt1"/>
              </a:solidFill>
            </a:endParaRPr>
          </a:p>
          <a:p>
            <a:pPr indent="0" lvl="0" marL="0" rtl="0" algn="l">
              <a:spcBef>
                <a:spcPts val="1200"/>
              </a:spcBef>
              <a:spcAft>
                <a:spcPts val="0"/>
              </a:spcAft>
              <a:buNone/>
            </a:pPr>
            <a:r>
              <a:t/>
            </a:r>
            <a:endParaRPr>
              <a:solidFill>
                <a:schemeClr val="lt1"/>
              </a:solidFill>
            </a:endParaRPr>
          </a:p>
        </p:txBody>
      </p:sp>
      <p:sp>
        <p:nvSpPr>
          <p:cNvPr id="261" name="Google Shape;261;p37"/>
          <p:cNvSpPr txBox="1"/>
          <p:nvPr/>
        </p:nvSpPr>
        <p:spPr>
          <a:xfrm>
            <a:off x="1071550" y="905625"/>
            <a:ext cx="3000000" cy="63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200">
                <a:solidFill>
                  <a:schemeClr val="lt1"/>
                </a:solidFill>
                <a:latin typeface="Nunito Sans"/>
                <a:ea typeface="Nunito Sans"/>
                <a:cs typeface="Nunito Sans"/>
                <a:sym typeface="Nunito Sans"/>
              </a:rPr>
              <a:t>Conclusion</a:t>
            </a:r>
            <a:endParaRPr b="1" sz="4200">
              <a:solidFill>
                <a:schemeClr val="lt1"/>
              </a:solidFill>
              <a:latin typeface="Nunito Sans"/>
              <a:ea typeface="Nunito Sans"/>
              <a:cs typeface="Nunito Sans"/>
              <a:sym typeface="Nunito Sans"/>
            </a:endParaRPr>
          </a:p>
        </p:txBody>
      </p:sp>
      <p:cxnSp>
        <p:nvCxnSpPr>
          <p:cNvPr id="262" name="Google Shape;262;p37"/>
          <p:cNvCxnSpPr/>
          <p:nvPr/>
        </p:nvCxnSpPr>
        <p:spPr>
          <a:xfrm flipH="1">
            <a:off x="4370875" y="685800"/>
            <a:ext cx="23400" cy="3969300"/>
          </a:xfrm>
          <a:prstGeom prst="straightConnector1">
            <a:avLst/>
          </a:prstGeom>
          <a:noFill/>
          <a:ln cap="flat" cmpd="sng" w="19050">
            <a:solidFill>
              <a:srgbClr val="666666"/>
            </a:solidFill>
            <a:prstDash val="solid"/>
            <a:round/>
            <a:headEnd len="med" w="med" type="none"/>
            <a:tailEnd len="med" w="med" type="none"/>
          </a:ln>
        </p:spPr>
      </p:cxnSp>
      <p:pic>
        <p:nvPicPr>
          <p:cNvPr id="263" name="Google Shape;263;p37"/>
          <p:cNvPicPr preferRelativeResize="0"/>
          <p:nvPr/>
        </p:nvPicPr>
        <p:blipFill>
          <a:blip r:embed="rId3">
            <a:alphaModFix/>
          </a:blip>
          <a:stretch>
            <a:fillRect/>
          </a:stretch>
        </p:blipFill>
        <p:spPr>
          <a:xfrm>
            <a:off x="1043737" y="1714475"/>
            <a:ext cx="3055625" cy="2718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6483C"/>
        </a:solidFill>
      </p:bgPr>
    </p:bg>
    <p:spTree>
      <p:nvGrpSpPr>
        <p:cNvPr id="267" name="Shape 267"/>
        <p:cNvGrpSpPr/>
        <p:nvPr/>
      </p:nvGrpSpPr>
      <p:grpSpPr>
        <a:xfrm>
          <a:off x="0" y="0"/>
          <a:ext cx="0" cy="0"/>
          <a:chOff x="0" y="0"/>
          <a:chExt cx="0" cy="0"/>
        </a:xfrm>
      </p:grpSpPr>
      <p:sp>
        <p:nvSpPr>
          <p:cNvPr id="268" name="Google Shape;268;p38"/>
          <p:cNvSpPr/>
          <p:nvPr/>
        </p:nvSpPr>
        <p:spPr>
          <a:xfrm>
            <a:off x="1861375" y="1002875"/>
            <a:ext cx="5842500" cy="2674200"/>
          </a:xfrm>
          <a:prstGeom prst="rect">
            <a:avLst/>
          </a:prstGeom>
          <a:solidFill>
            <a:srgbClr val="36483C"/>
          </a:solidFill>
          <a:ln cap="flat" cmpd="sng" w="9525">
            <a:solidFill>
              <a:srgbClr val="36483C"/>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4100">
                <a:solidFill>
                  <a:schemeClr val="lt1"/>
                </a:solidFill>
                <a:latin typeface="Balsamiq Sans"/>
                <a:ea typeface="Balsamiq Sans"/>
                <a:cs typeface="Balsamiq Sans"/>
                <a:sym typeface="Balsamiq Sans"/>
              </a:rPr>
              <a:t>Thank you for your time and attention </a:t>
            </a:r>
            <a:endParaRPr b="1" sz="4100">
              <a:solidFill>
                <a:schemeClr val="lt1"/>
              </a:solidFill>
              <a:latin typeface="Balsamiq Sans"/>
              <a:ea typeface="Balsamiq Sans"/>
              <a:cs typeface="Balsamiq Sans"/>
              <a:sym typeface="Balsamiq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p:nvPr/>
        </p:nvSpPr>
        <p:spPr>
          <a:xfrm>
            <a:off x="4485275" y="0"/>
            <a:ext cx="4658700" cy="5143500"/>
          </a:xfrm>
          <a:prstGeom prst="rect">
            <a:avLst/>
          </a:pr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6"/>
          <p:cNvSpPr/>
          <p:nvPr/>
        </p:nvSpPr>
        <p:spPr>
          <a:xfrm>
            <a:off x="704700" y="426075"/>
            <a:ext cx="7734600" cy="4487400"/>
          </a:xfrm>
          <a:prstGeom prst="rect">
            <a:avLst/>
          </a:prstGeom>
          <a:solidFill>
            <a:srgbClr val="3E524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6"/>
          <p:cNvSpPr txBox="1"/>
          <p:nvPr/>
        </p:nvSpPr>
        <p:spPr>
          <a:xfrm>
            <a:off x="4661400" y="1137050"/>
            <a:ext cx="3477000" cy="255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000">
                <a:solidFill>
                  <a:schemeClr val="lt1"/>
                </a:solidFill>
              </a:rPr>
              <a:t>This project centers on the development and analysis of a novel multi-layer encryption algorithm designed to provide enhanced data security in an increasingly digital world. By employing multiple layers of encryption, the algorithm aims to create a more robust defense against potential cyber threats, ensuring that sensitive information remains protected.</a:t>
            </a:r>
            <a:endParaRPr sz="1000">
              <a:solidFill>
                <a:schemeClr val="lt1"/>
              </a:solidFill>
            </a:endParaRPr>
          </a:p>
          <a:p>
            <a:pPr indent="0" lvl="0" marL="0" rtl="0" algn="l">
              <a:lnSpc>
                <a:spcPct val="115000"/>
              </a:lnSpc>
              <a:spcBef>
                <a:spcPts val="1200"/>
              </a:spcBef>
              <a:spcAft>
                <a:spcPts val="0"/>
              </a:spcAft>
              <a:buClr>
                <a:schemeClr val="dk1"/>
              </a:buClr>
              <a:buSzPts val="1100"/>
              <a:buFont typeface="Arial"/>
              <a:buNone/>
            </a:pPr>
            <a:r>
              <a:rPr lang="en" sz="1000">
                <a:solidFill>
                  <a:schemeClr val="lt1"/>
                </a:solidFill>
              </a:rPr>
              <a:t>The primary objectives of this research include not only enhancing data security but also exploring innovative encryption techniques and methods. This involves investigating current trends in cryptography, identifying gaps in existing algorithms, and integrating cutting-edge steganographic practices to bolster the overall effectiveness and resilience of the encryption solution.</a:t>
            </a:r>
            <a:endParaRPr sz="1000">
              <a:solidFill>
                <a:schemeClr val="lt1"/>
              </a:solidFill>
            </a:endParaRPr>
          </a:p>
          <a:p>
            <a:pPr indent="0" lvl="0" marL="0" rtl="0" algn="l">
              <a:spcBef>
                <a:spcPts val="1200"/>
              </a:spcBef>
              <a:spcAft>
                <a:spcPts val="0"/>
              </a:spcAft>
              <a:buNone/>
            </a:pPr>
            <a:r>
              <a:t/>
            </a:r>
            <a:endParaRPr>
              <a:solidFill>
                <a:schemeClr val="lt1"/>
              </a:solidFill>
            </a:endParaRPr>
          </a:p>
        </p:txBody>
      </p:sp>
      <p:pic>
        <p:nvPicPr>
          <p:cNvPr id="108" name="Google Shape;108;p26"/>
          <p:cNvPicPr preferRelativeResize="0"/>
          <p:nvPr/>
        </p:nvPicPr>
        <p:blipFill rotWithShape="1">
          <a:blip r:embed="rId3">
            <a:alphaModFix/>
          </a:blip>
          <a:srcRect b="18097" l="0" r="0" t="18090"/>
          <a:stretch/>
        </p:blipFill>
        <p:spPr>
          <a:xfrm>
            <a:off x="833050" y="1724300"/>
            <a:ext cx="3477000" cy="2370600"/>
          </a:xfrm>
          <a:prstGeom prst="roundRect">
            <a:avLst>
              <a:gd fmla="val 13262" name="adj"/>
            </a:avLst>
          </a:prstGeom>
          <a:noFill/>
          <a:ln>
            <a:noFill/>
          </a:ln>
        </p:spPr>
      </p:pic>
      <p:sp>
        <p:nvSpPr>
          <p:cNvPr id="109" name="Google Shape;109;p26"/>
          <p:cNvSpPr txBox="1"/>
          <p:nvPr/>
        </p:nvSpPr>
        <p:spPr>
          <a:xfrm>
            <a:off x="1071550" y="905625"/>
            <a:ext cx="3000000" cy="63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500">
                <a:solidFill>
                  <a:schemeClr val="lt1"/>
                </a:solidFill>
                <a:latin typeface="Nunito Sans"/>
                <a:ea typeface="Nunito Sans"/>
                <a:cs typeface="Nunito Sans"/>
                <a:sym typeface="Nunito Sans"/>
              </a:rPr>
              <a:t>Overview</a:t>
            </a:r>
            <a:endParaRPr b="1" sz="4500">
              <a:solidFill>
                <a:schemeClr val="lt1"/>
              </a:solidFill>
              <a:latin typeface="Nunito Sans"/>
              <a:ea typeface="Nunito Sans"/>
              <a:cs typeface="Nunito Sans"/>
              <a:sym typeface="Nunito Sans"/>
            </a:endParaRPr>
          </a:p>
        </p:txBody>
      </p:sp>
      <p:cxnSp>
        <p:nvCxnSpPr>
          <p:cNvPr id="110" name="Google Shape;110;p26"/>
          <p:cNvCxnSpPr/>
          <p:nvPr/>
        </p:nvCxnSpPr>
        <p:spPr>
          <a:xfrm flipH="1">
            <a:off x="4566150" y="770600"/>
            <a:ext cx="11700" cy="3288000"/>
          </a:xfrm>
          <a:prstGeom prst="straightConnector1">
            <a:avLst/>
          </a:prstGeom>
          <a:noFill/>
          <a:ln cap="flat" cmpd="sng" w="19050">
            <a:solidFill>
              <a:srgbClr val="666666"/>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4" name="Shape 114"/>
        <p:cNvGrpSpPr/>
        <p:nvPr/>
      </p:nvGrpSpPr>
      <p:grpSpPr>
        <a:xfrm>
          <a:off x="0" y="0"/>
          <a:ext cx="0" cy="0"/>
          <a:chOff x="0" y="0"/>
          <a:chExt cx="0" cy="0"/>
        </a:xfrm>
      </p:grpSpPr>
      <p:sp>
        <p:nvSpPr>
          <p:cNvPr id="115" name="Google Shape;115;p27"/>
          <p:cNvSpPr/>
          <p:nvPr/>
        </p:nvSpPr>
        <p:spPr>
          <a:xfrm>
            <a:off x="7413900" y="0"/>
            <a:ext cx="1730100" cy="5143500"/>
          </a:xfrm>
          <a:prstGeom prst="rect">
            <a:avLst/>
          </a:pr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7"/>
          <p:cNvSpPr/>
          <p:nvPr/>
        </p:nvSpPr>
        <p:spPr>
          <a:xfrm>
            <a:off x="4485275" y="802775"/>
            <a:ext cx="3930600" cy="3056700"/>
          </a:xfrm>
          <a:prstGeom prst="rect">
            <a:avLst/>
          </a:prstGeom>
          <a:solidFill>
            <a:srgbClr val="3E524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27"/>
          <p:cNvCxnSpPr/>
          <p:nvPr/>
        </p:nvCxnSpPr>
        <p:spPr>
          <a:xfrm>
            <a:off x="893300" y="35925"/>
            <a:ext cx="0" cy="5067300"/>
          </a:xfrm>
          <a:prstGeom prst="straightConnector1">
            <a:avLst/>
          </a:prstGeom>
          <a:noFill/>
          <a:ln cap="flat" cmpd="sng" w="19050">
            <a:solidFill>
              <a:srgbClr val="666666"/>
            </a:solidFill>
            <a:prstDash val="solid"/>
            <a:round/>
            <a:headEnd len="med" w="med" type="none"/>
            <a:tailEnd len="med" w="med" type="none"/>
          </a:ln>
        </p:spPr>
      </p:cxnSp>
      <p:sp>
        <p:nvSpPr>
          <p:cNvPr id="118" name="Google Shape;118;p27"/>
          <p:cNvSpPr/>
          <p:nvPr/>
        </p:nvSpPr>
        <p:spPr>
          <a:xfrm>
            <a:off x="775725" y="63021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7"/>
          <p:cNvSpPr/>
          <p:nvPr/>
        </p:nvSpPr>
        <p:spPr>
          <a:xfrm>
            <a:off x="775725" y="221831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7"/>
          <p:cNvSpPr/>
          <p:nvPr/>
        </p:nvSpPr>
        <p:spPr>
          <a:xfrm>
            <a:off x="745125" y="364691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7"/>
          <p:cNvSpPr txBox="1"/>
          <p:nvPr/>
        </p:nvSpPr>
        <p:spPr>
          <a:xfrm>
            <a:off x="1180888" y="462125"/>
            <a:ext cx="313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Key Activities</a:t>
            </a:r>
            <a:r>
              <a:rPr lang="en" sz="1100">
                <a:solidFill>
                  <a:schemeClr val="dk1"/>
                </a:solidFill>
              </a:rPr>
              <a:t>: Conduct a thorough literature review to identify existing gaps in multi-layer encryption techniques and steganography methods. This will involve analyzing recent advancements, assessing the limitations of current algorithms, and pinpointing areas lacking in innovation or efficiency</a:t>
            </a:r>
            <a:endParaRPr b="1" sz="1700">
              <a:latin typeface="Nunito Sans"/>
              <a:ea typeface="Nunito Sans"/>
              <a:cs typeface="Nunito Sans"/>
              <a:sym typeface="Nunito Sans"/>
            </a:endParaRPr>
          </a:p>
        </p:txBody>
      </p:sp>
      <p:sp>
        <p:nvSpPr>
          <p:cNvPr id="122" name="Google Shape;122;p27"/>
          <p:cNvSpPr txBox="1"/>
          <p:nvPr/>
        </p:nvSpPr>
        <p:spPr>
          <a:xfrm>
            <a:off x="1180888" y="2093700"/>
            <a:ext cx="3134100" cy="70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chemeClr val="dk1"/>
                </a:solidFill>
              </a:rPr>
              <a:t>Goals</a:t>
            </a:r>
            <a:r>
              <a:rPr lang="en" sz="1100">
                <a:solidFill>
                  <a:schemeClr val="dk1"/>
                </a:solidFill>
              </a:rPr>
              <a:t>: Establish a robust theoretical framework for a new encryption algorithm, ensuring it addresses identified gaps. Additionally, integrate this algorithm with steganographic techniques to enhance data security and concealment.</a:t>
            </a:r>
            <a:endParaRPr sz="1100">
              <a:solidFill>
                <a:schemeClr val="dk1"/>
              </a:solidFill>
            </a:endParaRPr>
          </a:p>
          <a:p>
            <a:pPr indent="0" lvl="0" marL="0" rtl="0" algn="l">
              <a:spcBef>
                <a:spcPts val="1200"/>
              </a:spcBef>
              <a:spcAft>
                <a:spcPts val="0"/>
              </a:spcAft>
              <a:buNone/>
            </a:pPr>
            <a:r>
              <a:t/>
            </a:r>
            <a:endParaRPr b="1" sz="1700">
              <a:latin typeface="Nunito Sans"/>
              <a:ea typeface="Nunito Sans"/>
              <a:cs typeface="Nunito Sans"/>
              <a:sym typeface="Nunito Sans"/>
            </a:endParaRPr>
          </a:p>
        </p:txBody>
      </p:sp>
      <p:sp>
        <p:nvSpPr>
          <p:cNvPr id="123" name="Google Shape;123;p27"/>
          <p:cNvSpPr txBox="1"/>
          <p:nvPr/>
        </p:nvSpPr>
        <p:spPr>
          <a:xfrm>
            <a:off x="1165600" y="3536525"/>
            <a:ext cx="3134100" cy="44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Expected Duration</a:t>
            </a:r>
            <a:r>
              <a:rPr lang="en" sz="1100">
                <a:solidFill>
                  <a:schemeClr val="dk1"/>
                </a:solidFill>
              </a:rPr>
              <a:t>: Allocate 4 to 6 weeks for research, development, and initial testing. This timeline includes formulating the algorithm, integrating steganography elements, and preparing for preliminary validation.</a:t>
            </a:r>
            <a:endParaRPr b="1" sz="1700">
              <a:latin typeface="Nunito Sans"/>
              <a:ea typeface="Nunito Sans"/>
              <a:cs typeface="Nunito Sans"/>
              <a:sym typeface="Nunito Sans"/>
            </a:endParaRPr>
          </a:p>
        </p:txBody>
      </p:sp>
      <p:sp>
        <p:nvSpPr>
          <p:cNvPr id="124" name="Google Shape;124;p27"/>
          <p:cNvSpPr txBox="1"/>
          <p:nvPr/>
        </p:nvSpPr>
        <p:spPr>
          <a:xfrm>
            <a:off x="5037300" y="802775"/>
            <a:ext cx="3000000" cy="1569900"/>
          </a:xfrm>
          <a:prstGeom prst="rect">
            <a:avLst/>
          </a:prstGeom>
          <a:noFill/>
          <a:ln>
            <a:noFill/>
          </a:ln>
        </p:spPr>
        <p:txBody>
          <a:bodyPr anchorCtr="0" anchor="t" bIns="91425" lIns="91425" spcFirstLastPara="1" rIns="91425" wrap="square" tIns="91425">
            <a:noAutofit/>
          </a:bodyPr>
          <a:lstStyle/>
          <a:p>
            <a:pPr indent="0" lvl="0" marL="0" rtl="0" algn="ctr">
              <a:lnSpc>
                <a:spcPct val="116666"/>
              </a:lnSpc>
              <a:spcBef>
                <a:spcPts val="0"/>
              </a:spcBef>
              <a:spcAft>
                <a:spcPts val="0"/>
              </a:spcAft>
              <a:buNone/>
            </a:pPr>
            <a:r>
              <a:rPr b="1" lang="en" sz="2000">
                <a:solidFill>
                  <a:schemeClr val="lt1"/>
                </a:solidFill>
                <a:latin typeface="Nunito Sans"/>
                <a:ea typeface="Nunito Sans"/>
                <a:cs typeface="Nunito Sans"/>
                <a:sym typeface="Nunito Sans"/>
              </a:rPr>
              <a:t>Research Stage 1: Conceptualization and Literature Review</a:t>
            </a:r>
            <a:endParaRPr b="1" sz="2000">
              <a:solidFill>
                <a:schemeClr val="lt1"/>
              </a:solidFill>
              <a:latin typeface="Nunito Sans"/>
              <a:ea typeface="Nunito Sans"/>
              <a:cs typeface="Nunito Sans"/>
              <a:sym typeface="Nunito Sans"/>
            </a:endParaRPr>
          </a:p>
        </p:txBody>
      </p:sp>
      <p:pic>
        <p:nvPicPr>
          <p:cNvPr id="125" name="Google Shape;125;p27"/>
          <p:cNvPicPr preferRelativeResize="0"/>
          <p:nvPr/>
        </p:nvPicPr>
        <p:blipFill>
          <a:blip r:embed="rId3">
            <a:alphaModFix/>
          </a:blip>
          <a:stretch>
            <a:fillRect/>
          </a:stretch>
        </p:blipFill>
        <p:spPr>
          <a:xfrm>
            <a:off x="4485275" y="2093700"/>
            <a:ext cx="3930599" cy="196611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9" name="Shape 129"/>
        <p:cNvGrpSpPr/>
        <p:nvPr/>
      </p:nvGrpSpPr>
      <p:grpSpPr>
        <a:xfrm>
          <a:off x="0" y="0"/>
          <a:ext cx="0" cy="0"/>
          <a:chOff x="0" y="0"/>
          <a:chExt cx="0" cy="0"/>
        </a:xfrm>
      </p:grpSpPr>
      <p:sp>
        <p:nvSpPr>
          <p:cNvPr id="130" name="Google Shape;130;p28"/>
          <p:cNvSpPr/>
          <p:nvPr/>
        </p:nvSpPr>
        <p:spPr>
          <a:xfrm>
            <a:off x="7413900" y="0"/>
            <a:ext cx="1730100" cy="5143500"/>
          </a:xfrm>
          <a:prstGeom prst="rect">
            <a:avLst/>
          </a:pr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8"/>
          <p:cNvSpPr/>
          <p:nvPr/>
        </p:nvSpPr>
        <p:spPr>
          <a:xfrm>
            <a:off x="4485275" y="802775"/>
            <a:ext cx="3930600" cy="3056700"/>
          </a:xfrm>
          <a:prstGeom prst="rect">
            <a:avLst/>
          </a:prstGeom>
          <a:solidFill>
            <a:srgbClr val="3E524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 name="Google Shape;132;p28"/>
          <p:cNvCxnSpPr/>
          <p:nvPr/>
        </p:nvCxnSpPr>
        <p:spPr>
          <a:xfrm>
            <a:off x="893300" y="35925"/>
            <a:ext cx="0" cy="5067300"/>
          </a:xfrm>
          <a:prstGeom prst="straightConnector1">
            <a:avLst/>
          </a:prstGeom>
          <a:noFill/>
          <a:ln cap="flat" cmpd="sng" w="19050">
            <a:solidFill>
              <a:srgbClr val="666666"/>
            </a:solidFill>
            <a:prstDash val="solid"/>
            <a:round/>
            <a:headEnd len="med" w="med" type="none"/>
            <a:tailEnd len="med" w="med" type="none"/>
          </a:ln>
        </p:spPr>
      </p:cxnSp>
      <p:sp>
        <p:nvSpPr>
          <p:cNvPr id="133" name="Google Shape;133;p28"/>
          <p:cNvSpPr/>
          <p:nvPr/>
        </p:nvSpPr>
        <p:spPr>
          <a:xfrm>
            <a:off x="775725" y="58016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8"/>
          <p:cNvSpPr/>
          <p:nvPr/>
        </p:nvSpPr>
        <p:spPr>
          <a:xfrm>
            <a:off x="775725" y="196451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8"/>
          <p:cNvSpPr/>
          <p:nvPr/>
        </p:nvSpPr>
        <p:spPr>
          <a:xfrm>
            <a:off x="775725" y="326356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8"/>
          <p:cNvSpPr txBox="1"/>
          <p:nvPr/>
        </p:nvSpPr>
        <p:spPr>
          <a:xfrm>
            <a:off x="1180888" y="462125"/>
            <a:ext cx="313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Algorithm Design</a:t>
            </a:r>
            <a:r>
              <a:rPr lang="en" sz="1100">
                <a:solidFill>
                  <a:schemeClr val="dk1"/>
                </a:solidFill>
              </a:rPr>
              <a:t>: Focus on designing multi-layer substitution ciphers that significantly enhance encryption strength by utilizing complex transformations across multiple layers. Each layer will ensure added resilience against cryptographic attacks.</a:t>
            </a:r>
            <a:endParaRPr b="1" sz="1800">
              <a:latin typeface="Nunito Sans"/>
              <a:ea typeface="Nunito Sans"/>
              <a:cs typeface="Nunito Sans"/>
              <a:sym typeface="Nunito Sans"/>
            </a:endParaRPr>
          </a:p>
        </p:txBody>
      </p:sp>
      <p:sp>
        <p:nvSpPr>
          <p:cNvPr id="137" name="Google Shape;137;p28"/>
          <p:cNvSpPr txBox="1"/>
          <p:nvPr/>
        </p:nvSpPr>
        <p:spPr>
          <a:xfrm>
            <a:off x="1180888" y="1852500"/>
            <a:ext cx="3134100" cy="70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Ancient Symbol Mapping</a:t>
            </a:r>
            <a:r>
              <a:rPr lang="en" sz="1100">
                <a:solidFill>
                  <a:schemeClr val="dk1"/>
                </a:solidFill>
              </a:rPr>
              <a:t>: Develop a unique layer incorporating ancient symbol mapping techniques to introduce additional complexity. This layer will obscure data further, making decryption exceedingly difficult without specific keys.</a:t>
            </a:r>
            <a:endParaRPr b="1" sz="1700">
              <a:latin typeface="Nunito Sans"/>
              <a:ea typeface="Nunito Sans"/>
              <a:cs typeface="Nunito Sans"/>
              <a:sym typeface="Nunito Sans"/>
            </a:endParaRPr>
          </a:p>
        </p:txBody>
      </p:sp>
      <p:sp>
        <p:nvSpPr>
          <p:cNvPr id="138" name="Google Shape;138;p28"/>
          <p:cNvSpPr txBox="1"/>
          <p:nvPr/>
        </p:nvSpPr>
        <p:spPr>
          <a:xfrm>
            <a:off x="1180888" y="3129825"/>
            <a:ext cx="3134100" cy="44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Expected Duration</a:t>
            </a:r>
            <a:r>
              <a:rPr lang="en" sz="1100">
                <a:solidFill>
                  <a:schemeClr val="dk1"/>
                </a:solidFill>
              </a:rPr>
              <a:t>: Dedicate 3 to 4 weeks to the complete design and development of these encryption layers, ensuring they meet security and efficiency benchmarks while integrating with previous research findings.</a:t>
            </a:r>
            <a:endParaRPr b="1" sz="1700">
              <a:latin typeface="Nunito Sans"/>
              <a:ea typeface="Nunito Sans"/>
              <a:cs typeface="Nunito Sans"/>
              <a:sym typeface="Nunito Sans"/>
            </a:endParaRPr>
          </a:p>
        </p:txBody>
      </p:sp>
      <p:sp>
        <p:nvSpPr>
          <p:cNvPr id="139" name="Google Shape;139;p28"/>
          <p:cNvSpPr txBox="1"/>
          <p:nvPr/>
        </p:nvSpPr>
        <p:spPr>
          <a:xfrm>
            <a:off x="4950575" y="881975"/>
            <a:ext cx="3000000" cy="1569900"/>
          </a:xfrm>
          <a:prstGeom prst="rect">
            <a:avLst/>
          </a:prstGeom>
          <a:noFill/>
          <a:ln>
            <a:noFill/>
          </a:ln>
        </p:spPr>
        <p:txBody>
          <a:bodyPr anchorCtr="0" anchor="t" bIns="91425" lIns="91425" spcFirstLastPara="1" rIns="91425" wrap="square" tIns="91425">
            <a:noAutofit/>
          </a:bodyPr>
          <a:lstStyle/>
          <a:p>
            <a:pPr indent="0" lvl="0" marL="0" rtl="0" algn="ctr">
              <a:lnSpc>
                <a:spcPct val="116666"/>
              </a:lnSpc>
              <a:spcBef>
                <a:spcPts val="0"/>
              </a:spcBef>
              <a:spcAft>
                <a:spcPts val="0"/>
              </a:spcAft>
              <a:buNone/>
            </a:pPr>
            <a:r>
              <a:rPr b="1" lang="en" sz="2000">
                <a:solidFill>
                  <a:schemeClr val="lt1"/>
                </a:solidFill>
                <a:latin typeface="Nunito Sans"/>
                <a:ea typeface="Nunito Sans"/>
                <a:cs typeface="Nunito Sans"/>
                <a:sym typeface="Nunito Sans"/>
              </a:rPr>
              <a:t>Research Stage 2: Algorithm Design</a:t>
            </a:r>
            <a:endParaRPr b="1" sz="2000">
              <a:solidFill>
                <a:schemeClr val="lt1"/>
              </a:solidFill>
              <a:latin typeface="Nunito Sans"/>
              <a:ea typeface="Nunito Sans"/>
              <a:cs typeface="Nunito Sans"/>
              <a:sym typeface="Nunito Sans"/>
            </a:endParaRPr>
          </a:p>
        </p:txBody>
      </p:sp>
      <p:pic>
        <p:nvPicPr>
          <p:cNvPr id="140" name="Google Shape;140;p28"/>
          <p:cNvPicPr preferRelativeResize="0"/>
          <p:nvPr/>
        </p:nvPicPr>
        <p:blipFill>
          <a:blip r:embed="rId3">
            <a:alphaModFix/>
          </a:blip>
          <a:stretch>
            <a:fillRect/>
          </a:stretch>
        </p:blipFill>
        <p:spPr>
          <a:xfrm>
            <a:off x="4777438" y="1696225"/>
            <a:ext cx="3346276" cy="2509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4" name="Shape 144"/>
        <p:cNvGrpSpPr/>
        <p:nvPr/>
      </p:nvGrpSpPr>
      <p:grpSpPr>
        <a:xfrm>
          <a:off x="0" y="0"/>
          <a:ext cx="0" cy="0"/>
          <a:chOff x="0" y="0"/>
          <a:chExt cx="0" cy="0"/>
        </a:xfrm>
      </p:grpSpPr>
      <p:sp>
        <p:nvSpPr>
          <p:cNvPr id="145" name="Google Shape;145;p29"/>
          <p:cNvSpPr/>
          <p:nvPr/>
        </p:nvSpPr>
        <p:spPr>
          <a:xfrm>
            <a:off x="7413900" y="0"/>
            <a:ext cx="1730100" cy="5143500"/>
          </a:xfrm>
          <a:prstGeom prst="rect">
            <a:avLst/>
          </a:pr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9"/>
          <p:cNvSpPr/>
          <p:nvPr/>
        </p:nvSpPr>
        <p:spPr>
          <a:xfrm>
            <a:off x="4485275" y="802775"/>
            <a:ext cx="3930600" cy="3056700"/>
          </a:xfrm>
          <a:prstGeom prst="rect">
            <a:avLst/>
          </a:prstGeom>
          <a:solidFill>
            <a:srgbClr val="3E524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29"/>
          <p:cNvCxnSpPr/>
          <p:nvPr/>
        </p:nvCxnSpPr>
        <p:spPr>
          <a:xfrm>
            <a:off x="893300" y="35925"/>
            <a:ext cx="0" cy="5067300"/>
          </a:xfrm>
          <a:prstGeom prst="straightConnector1">
            <a:avLst/>
          </a:prstGeom>
          <a:noFill/>
          <a:ln cap="flat" cmpd="sng" w="19050">
            <a:solidFill>
              <a:srgbClr val="666666"/>
            </a:solidFill>
            <a:prstDash val="solid"/>
            <a:round/>
            <a:headEnd len="med" w="med" type="none"/>
            <a:tailEnd len="med" w="med" type="none"/>
          </a:ln>
        </p:spPr>
      </p:cxnSp>
      <p:sp>
        <p:nvSpPr>
          <p:cNvPr id="148" name="Google Shape;148;p29"/>
          <p:cNvSpPr/>
          <p:nvPr/>
        </p:nvSpPr>
        <p:spPr>
          <a:xfrm>
            <a:off x="775725" y="525140"/>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9"/>
          <p:cNvSpPr/>
          <p:nvPr/>
        </p:nvSpPr>
        <p:spPr>
          <a:xfrm>
            <a:off x="775725" y="1999740"/>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9"/>
          <p:cNvSpPr/>
          <p:nvPr/>
        </p:nvSpPr>
        <p:spPr>
          <a:xfrm>
            <a:off x="775725" y="3474340"/>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9"/>
          <p:cNvSpPr txBox="1"/>
          <p:nvPr/>
        </p:nvSpPr>
        <p:spPr>
          <a:xfrm>
            <a:off x="1122238" y="462125"/>
            <a:ext cx="313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Implementation</a:t>
            </a:r>
            <a:r>
              <a:rPr lang="en" sz="1100">
                <a:solidFill>
                  <a:schemeClr val="dk1"/>
                </a:solidFill>
              </a:rPr>
              <a:t>: Code the encryption algorithm, ensuring it operates with high functionality and efficiency across various data types and sizes. Focus on minimizing computational overhead while maintaining security standards.</a:t>
            </a:r>
            <a:endParaRPr b="1" sz="1800">
              <a:latin typeface="Nunito Sans"/>
              <a:ea typeface="Nunito Sans"/>
              <a:cs typeface="Nunito Sans"/>
              <a:sym typeface="Nunito Sans"/>
            </a:endParaRPr>
          </a:p>
        </p:txBody>
      </p:sp>
      <p:sp>
        <p:nvSpPr>
          <p:cNvPr id="152" name="Google Shape;152;p29"/>
          <p:cNvSpPr txBox="1"/>
          <p:nvPr/>
        </p:nvSpPr>
        <p:spPr>
          <a:xfrm>
            <a:off x="1180888" y="1899825"/>
            <a:ext cx="3134100" cy="70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chemeClr val="dk1"/>
                </a:solidFill>
              </a:rPr>
              <a:t>Key Management Systems</a:t>
            </a:r>
            <a:r>
              <a:rPr lang="en" sz="1100">
                <a:solidFill>
                  <a:schemeClr val="dk1"/>
                </a:solidFill>
              </a:rPr>
              <a:t>: Develop secure key management systems to protect encryption keys. This includes ensuring proper key generation, storage, and retrieval while optimizing the overall algorithm for performance and reliability.</a:t>
            </a:r>
            <a:endParaRPr sz="1100">
              <a:solidFill>
                <a:schemeClr val="dk1"/>
              </a:solidFill>
            </a:endParaRPr>
          </a:p>
          <a:p>
            <a:pPr indent="0" lvl="0" marL="0" rtl="0" algn="l">
              <a:spcBef>
                <a:spcPts val="1200"/>
              </a:spcBef>
              <a:spcAft>
                <a:spcPts val="0"/>
              </a:spcAft>
              <a:buNone/>
            </a:pPr>
            <a:r>
              <a:t/>
            </a:r>
            <a:endParaRPr b="1" sz="1700">
              <a:latin typeface="Nunito Sans"/>
              <a:ea typeface="Nunito Sans"/>
              <a:cs typeface="Nunito Sans"/>
              <a:sym typeface="Nunito Sans"/>
            </a:endParaRPr>
          </a:p>
        </p:txBody>
      </p:sp>
      <p:sp>
        <p:nvSpPr>
          <p:cNvPr id="153" name="Google Shape;153;p29"/>
          <p:cNvSpPr txBox="1"/>
          <p:nvPr/>
        </p:nvSpPr>
        <p:spPr>
          <a:xfrm>
            <a:off x="1180888" y="3363950"/>
            <a:ext cx="3134100" cy="44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Expected Duration</a:t>
            </a:r>
            <a:r>
              <a:rPr lang="en" sz="1100">
                <a:solidFill>
                  <a:schemeClr val="dk1"/>
                </a:solidFill>
              </a:rPr>
              <a:t>: Allocate 4 to 6 weeks for coding, testing, and refining the algorithm. This timeline includes addressing performance bottlenecks and securing key management protocols.</a:t>
            </a:r>
            <a:endParaRPr b="1" sz="1700">
              <a:latin typeface="Nunito Sans"/>
              <a:ea typeface="Nunito Sans"/>
              <a:cs typeface="Nunito Sans"/>
              <a:sym typeface="Nunito Sans"/>
            </a:endParaRPr>
          </a:p>
        </p:txBody>
      </p:sp>
      <p:sp>
        <p:nvSpPr>
          <p:cNvPr id="154" name="Google Shape;154;p29"/>
          <p:cNvSpPr txBox="1"/>
          <p:nvPr/>
        </p:nvSpPr>
        <p:spPr>
          <a:xfrm>
            <a:off x="4950575" y="878975"/>
            <a:ext cx="3000000" cy="1569900"/>
          </a:xfrm>
          <a:prstGeom prst="rect">
            <a:avLst/>
          </a:prstGeom>
          <a:noFill/>
          <a:ln>
            <a:noFill/>
          </a:ln>
        </p:spPr>
        <p:txBody>
          <a:bodyPr anchorCtr="0" anchor="t" bIns="91425" lIns="91425" spcFirstLastPara="1" rIns="91425" wrap="square" tIns="91425">
            <a:noAutofit/>
          </a:bodyPr>
          <a:lstStyle/>
          <a:p>
            <a:pPr indent="0" lvl="0" marL="0" rtl="0" algn="ctr">
              <a:lnSpc>
                <a:spcPct val="116666"/>
              </a:lnSpc>
              <a:spcBef>
                <a:spcPts val="0"/>
              </a:spcBef>
              <a:spcAft>
                <a:spcPts val="0"/>
              </a:spcAft>
              <a:buNone/>
            </a:pPr>
            <a:r>
              <a:rPr b="1" lang="en" sz="2000">
                <a:solidFill>
                  <a:schemeClr val="lt1"/>
                </a:solidFill>
                <a:latin typeface="Nunito Sans"/>
                <a:ea typeface="Nunito Sans"/>
                <a:cs typeface="Nunito Sans"/>
                <a:sym typeface="Nunito Sans"/>
              </a:rPr>
              <a:t>Research Stage 3: Implementation</a:t>
            </a:r>
            <a:endParaRPr b="1" sz="2000">
              <a:solidFill>
                <a:schemeClr val="lt1"/>
              </a:solidFill>
              <a:latin typeface="Nunito Sans"/>
              <a:ea typeface="Nunito Sans"/>
              <a:cs typeface="Nunito Sans"/>
              <a:sym typeface="Nunito Sans"/>
            </a:endParaRPr>
          </a:p>
        </p:txBody>
      </p:sp>
      <p:pic>
        <p:nvPicPr>
          <p:cNvPr id="155" name="Google Shape;155;p29"/>
          <p:cNvPicPr preferRelativeResize="0"/>
          <p:nvPr/>
        </p:nvPicPr>
        <p:blipFill>
          <a:blip r:embed="rId3">
            <a:alphaModFix/>
          </a:blip>
          <a:stretch>
            <a:fillRect/>
          </a:stretch>
        </p:blipFill>
        <p:spPr>
          <a:xfrm>
            <a:off x="4445925" y="1791225"/>
            <a:ext cx="3969950" cy="2533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9" name="Shape 159"/>
        <p:cNvGrpSpPr/>
        <p:nvPr/>
      </p:nvGrpSpPr>
      <p:grpSpPr>
        <a:xfrm>
          <a:off x="0" y="0"/>
          <a:ext cx="0" cy="0"/>
          <a:chOff x="0" y="0"/>
          <a:chExt cx="0" cy="0"/>
        </a:xfrm>
      </p:grpSpPr>
      <p:sp>
        <p:nvSpPr>
          <p:cNvPr id="160" name="Google Shape;160;p30"/>
          <p:cNvSpPr/>
          <p:nvPr/>
        </p:nvSpPr>
        <p:spPr>
          <a:xfrm>
            <a:off x="7413900" y="0"/>
            <a:ext cx="1730100" cy="5143500"/>
          </a:xfrm>
          <a:prstGeom prst="rect">
            <a:avLst/>
          </a:pr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0"/>
          <p:cNvSpPr/>
          <p:nvPr/>
        </p:nvSpPr>
        <p:spPr>
          <a:xfrm>
            <a:off x="4485275" y="802775"/>
            <a:ext cx="3930600" cy="3056700"/>
          </a:xfrm>
          <a:prstGeom prst="rect">
            <a:avLst/>
          </a:prstGeom>
          <a:solidFill>
            <a:srgbClr val="3E524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 name="Google Shape;162;p30"/>
          <p:cNvCxnSpPr/>
          <p:nvPr/>
        </p:nvCxnSpPr>
        <p:spPr>
          <a:xfrm>
            <a:off x="893300" y="35925"/>
            <a:ext cx="0" cy="5067300"/>
          </a:xfrm>
          <a:prstGeom prst="straightConnector1">
            <a:avLst/>
          </a:prstGeom>
          <a:noFill/>
          <a:ln cap="flat" cmpd="sng" w="19050">
            <a:solidFill>
              <a:srgbClr val="666666"/>
            </a:solidFill>
            <a:prstDash val="solid"/>
            <a:round/>
            <a:headEnd len="med" w="med" type="none"/>
            <a:tailEnd len="med" w="med" type="none"/>
          </a:ln>
        </p:spPr>
      </p:cxnSp>
      <p:sp>
        <p:nvSpPr>
          <p:cNvPr id="163" name="Google Shape;163;p30"/>
          <p:cNvSpPr/>
          <p:nvPr/>
        </p:nvSpPr>
        <p:spPr>
          <a:xfrm>
            <a:off x="802275" y="58016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0"/>
          <p:cNvSpPr/>
          <p:nvPr/>
        </p:nvSpPr>
        <p:spPr>
          <a:xfrm>
            <a:off x="775725" y="214101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0"/>
          <p:cNvSpPr/>
          <p:nvPr/>
        </p:nvSpPr>
        <p:spPr>
          <a:xfrm>
            <a:off x="728725" y="372781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0"/>
          <p:cNvSpPr txBox="1"/>
          <p:nvPr/>
        </p:nvSpPr>
        <p:spPr>
          <a:xfrm>
            <a:off x="1122225" y="462125"/>
            <a:ext cx="313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Security Analysis</a:t>
            </a:r>
            <a:r>
              <a:rPr lang="en" sz="1100">
                <a:solidFill>
                  <a:schemeClr val="dk1"/>
                </a:solidFill>
              </a:rPr>
              <a:t>: Conduct comprehensive cryptanalysis, including brute force, differential, and linear attacks, to evaluate the algorithm’s strength and resilience against potential vulnerabilities. Ensure that the image quality in steganography remains unaffected during encryption.</a:t>
            </a:r>
            <a:endParaRPr b="1" sz="1700">
              <a:latin typeface="Nunito Sans"/>
              <a:ea typeface="Nunito Sans"/>
              <a:cs typeface="Nunito Sans"/>
              <a:sym typeface="Nunito Sans"/>
            </a:endParaRPr>
          </a:p>
        </p:txBody>
      </p:sp>
      <p:sp>
        <p:nvSpPr>
          <p:cNvPr id="167" name="Google Shape;167;p30"/>
          <p:cNvSpPr txBox="1"/>
          <p:nvPr/>
        </p:nvSpPr>
        <p:spPr>
          <a:xfrm>
            <a:off x="1180888" y="2093700"/>
            <a:ext cx="3134100" cy="70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Evaluation Tools and Methodologies</a:t>
            </a:r>
            <a:r>
              <a:rPr lang="en" sz="1100">
                <a:solidFill>
                  <a:schemeClr val="dk1"/>
                </a:solidFill>
              </a:rPr>
              <a:t>: Utilize advanced cryptographic testing tools and methodologies to thoroughly assess the algorithm's security. This includes benchmarking performance, verifying encryption consistency, and identifying any exploitable weaknesses.</a:t>
            </a:r>
            <a:endParaRPr b="1" sz="1700">
              <a:latin typeface="Nunito Sans"/>
              <a:ea typeface="Nunito Sans"/>
              <a:cs typeface="Nunito Sans"/>
              <a:sym typeface="Nunito Sans"/>
            </a:endParaRPr>
          </a:p>
        </p:txBody>
      </p:sp>
      <p:sp>
        <p:nvSpPr>
          <p:cNvPr id="168" name="Google Shape;168;p30"/>
          <p:cNvSpPr txBox="1"/>
          <p:nvPr/>
        </p:nvSpPr>
        <p:spPr>
          <a:xfrm>
            <a:off x="1122238" y="3617425"/>
            <a:ext cx="3134100" cy="44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Expected Duration</a:t>
            </a:r>
            <a:r>
              <a:rPr lang="en" sz="1100">
                <a:solidFill>
                  <a:schemeClr val="dk1"/>
                </a:solidFill>
              </a:rPr>
              <a:t>: Set aside 2 to 3 weeks for this analysis, focusing on identifying security gaps and ensuring the algorithm's robustness under diverse attack scenarios.</a:t>
            </a:r>
            <a:endParaRPr b="1" sz="1700">
              <a:latin typeface="Nunito Sans"/>
              <a:ea typeface="Nunito Sans"/>
              <a:cs typeface="Nunito Sans"/>
              <a:sym typeface="Nunito Sans"/>
            </a:endParaRPr>
          </a:p>
        </p:txBody>
      </p:sp>
      <p:sp>
        <p:nvSpPr>
          <p:cNvPr id="169" name="Google Shape;169;p30"/>
          <p:cNvSpPr txBox="1"/>
          <p:nvPr/>
        </p:nvSpPr>
        <p:spPr>
          <a:xfrm>
            <a:off x="4950575" y="881975"/>
            <a:ext cx="3000000" cy="1569900"/>
          </a:xfrm>
          <a:prstGeom prst="rect">
            <a:avLst/>
          </a:prstGeom>
          <a:noFill/>
          <a:ln>
            <a:noFill/>
          </a:ln>
        </p:spPr>
        <p:txBody>
          <a:bodyPr anchorCtr="0" anchor="t" bIns="91425" lIns="91425" spcFirstLastPara="1" rIns="91425" wrap="square" tIns="91425">
            <a:noAutofit/>
          </a:bodyPr>
          <a:lstStyle/>
          <a:p>
            <a:pPr indent="0" lvl="0" marL="0" rtl="0" algn="ctr">
              <a:lnSpc>
                <a:spcPct val="116666"/>
              </a:lnSpc>
              <a:spcBef>
                <a:spcPts val="0"/>
              </a:spcBef>
              <a:spcAft>
                <a:spcPts val="0"/>
              </a:spcAft>
              <a:buNone/>
            </a:pPr>
            <a:r>
              <a:rPr b="1" lang="en" sz="2000">
                <a:solidFill>
                  <a:schemeClr val="lt1"/>
                </a:solidFill>
                <a:latin typeface="Nunito Sans"/>
                <a:ea typeface="Nunito Sans"/>
                <a:cs typeface="Nunito Sans"/>
                <a:sym typeface="Nunito Sans"/>
              </a:rPr>
              <a:t>Research Stage 4: Security Analysis</a:t>
            </a:r>
            <a:endParaRPr b="1" sz="2000">
              <a:solidFill>
                <a:schemeClr val="lt1"/>
              </a:solidFill>
              <a:latin typeface="Nunito Sans"/>
              <a:ea typeface="Nunito Sans"/>
              <a:cs typeface="Nunito Sans"/>
              <a:sym typeface="Nunito Sans"/>
            </a:endParaRPr>
          </a:p>
        </p:txBody>
      </p:sp>
      <p:pic>
        <p:nvPicPr>
          <p:cNvPr id="170" name="Google Shape;170;p30"/>
          <p:cNvPicPr preferRelativeResize="0"/>
          <p:nvPr/>
        </p:nvPicPr>
        <p:blipFill>
          <a:blip r:embed="rId3">
            <a:alphaModFix/>
          </a:blip>
          <a:stretch>
            <a:fillRect/>
          </a:stretch>
        </p:blipFill>
        <p:spPr>
          <a:xfrm>
            <a:off x="5162500" y="1795725"/>
            <a:ext cx="2576150" cy="19321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1"/>
          <p:cNvSpPr/>
          <p:nvPr/>
        </p:nvSpPr>
        <p:spPr>
          <a:xfrm>
            <a:off x="0" y="25"/>
            <a:ext cx="9144000" cy="5143500"/>
          </a:xfrm>
          <a:prstGeom prst="rect">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1"/>
          <p:cNvSpPr txBox="1"/>
          <p:nvPr/>
        </p:nvSpPr>
        <p:spPr>
          <a:xfrm>
            <a:off x="4264200" y="1183275"/>
            <a:ext cx="4208100" cy="104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lt1"/>
                </a:solidFill>
              </a:rPr>
              <a:t>Application Development</a:t>
            </a:r>
            <a:r>
              <a:rPr lang="en" sz="1100">
                <a:solidFill>
                  <a:schemeClr val="lt1"/>
                </a:solidFill>
              </a:rPr>
              <a:t>: Develop prototypes that utilize the algorithm to encrypt historical documents, preserving their integrity while protecting sensitive data. This will demonstrate the algorithm's practical use in fields such as digital archiving and cultural preservation. The procedure would take 9 to 10 weeks.</a:t>
            </a:r>
            <a:endParaRPr>
              <a:solidFill>
                <a:schemeClr val="lt1"/>
              </a:solidFill>
            </a:endParaRPr>
          </a:p>
        </p:txBody>
      </p:sp>
      <p:sp>
        <p:nvSpPr>
          <p:cNvPr id="177" name="Google Shape;177;p31"/>
          <p:cNvSpPr txBox="1"/>
          <p:nvPr/>
        </p:nvSpPr>
        <p:spPr>
          <a:xfrm>
            <a:off x="4264325" y="2373475"/>
            <a:ext cx="4208100" cy="104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lt1"/>
                </a:solidFill>
              </a:rPr>
              <a:t>Educational Tools</a:t>
            </a:r>
            <a:r>
              <a:rPr lang="en" sz="1100">
                <a:solidFill>
                  <a:schemeClr val="lt1"/>
                </a:solidFill>
              </a:rPr>
              <a:t>: Create interactive educational tools and visual aids to demonstrate how the algorithm works. These tools will be designed to help students and researchers understand the intricacies of the encryption and steganography process</a:t>
            </a:r>
            <a:r>
              <a:rPr lang="en" sz="1100">
                <a:solidFill>
                  <a:schemeClr val="dk1"/>
                </a:solidFill>
              </a:rPr>
              <a:t>.</a:t>
            </a:r>
            <a:endParaRPr>
              <a:solidFill>
                <a:schemeClr val="lt1"/>
              </a:solidFill>
            </a:endParaRPr>
          </a:p>
        </p:txBody>
      </p:sp>
      <p:sp>
        <p:nvSpPr>
          <p:cNvPr id="178" name="Google Shape;178;p31"/>
          <p:cNvSpPr txBox="1"/>
          <p:nvPr/>
        </p:nvSpPr>
        <p:spPr>
          <a:xfrm>
            <a:off x="4264325" y="3420175"/>
            <a:ext cx="4208100" cy="83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lt1"/>
                </a:solidFill>
              </a:rPr>
              <a:t>IoT Implementations</a:t>
            </a:r>
            <a:r>
              <a:rPr lang="en" sz="1100">
                <a:solidFill>
                  <a:schemeClr val="lt1"/>
                </a:solidFill>
              </a:rPr>
              <a:t>: Explore applications of the algorithm in Internet of Things (IoT) environments, focusing on securing communications between connected devices and ensuring data integrity in real-time systems.</a:t>
            </a:r>
            <a:endParaRPr>
              <a:solidFill>
                <a:schemeClr val="lt1"/>
              </a:solidFill>
            </a:endParaRPr>
          </a:p>
        </p:txBody>
      </p:sp>
      <p:sp>
        <p:nvSpPr>
          <p:cNvPr id="179" name="Google Shape;179;p31"/>
          <p:cNvSpPr/>
          <p:nvPr/>
        </p:nvSpPr>
        <p:spPr>
          <a:xfrm>
            <a:off x="4017900" y="1278850"/>
            <a:ext cx="170100" cy="1701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0" name="Google Shape;180;p31"/>
          <p:cNvSpPr/>
          <p:nvPr/>
        </p:nvSpPr>
        <p:spPr>
          <a:xfrm>
            <a:off x="4017900" y="2486725"/>
            <a:ext cx="170100" cy="1701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1" name="Google Shape;181;p31"/>
          <p:cNvSpPr/>
          <p:nvPr/>
        </p:nvSpPr>
        <p:spPr>
          <a:xfrm>
            <a:off x="4017900" y="3506400"/>
            <a:ext cx="170100" cy="1701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2" name="Google Shape;182;p31"/>
          <p:cNvSpPr txBox="1"/>
          <p:nvPr/>
        </p:nvSpPr>
        <p:spPr>
          <a:xfrm>
            <a:off x="4264325" y="247175"/>
            <a:ext cx="42081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Nunito Sans"/>
                <a:ea typeface="Nunito Sans"/>
                <a:cs typeface="Nunito Sans"/>
                <a:sym typeface="Nunito Sans"/>
              </a:rPr>
              <a:t>Research Stage 5: Application Development</a:t>
            </a:r>
            <a:endParaRPr b="1" sz="2000">
              <a:solidFill>
                <a:schemeClr val="lt1"/>
              </a:solidFill>
              <a:latin typeface="Nunito Sans"/>
              <a:ea typeface="Nunito Sans"/>
              <a:cs typeface="Nunito Sans"/>
              <a:sym typeface="Nunito Sans"/>
            </a:endParaRPr>
          </a:p>
        </p:txBody>
      </p:sp>
      <p:pic>
        <p:nvPicPr>
          <p:cNvPr id="183" name="Google Shape;183;p31"/>
          <p:cNvPicPr preferRelativeResize="0"/>
          <p:nvPr/>
        </p:nvPicPr>
        <p:blipFill>
          <a:blip r:embed="rId3">
            <a:alphaModFix/>
          </a:blip>
          <a:stretch>
            <a:fillRect/>
          </a:stretch>
        </p:blipFill>
        <p:spPr>
          <a:xfrm>
            <a:off x="332476" y="1050775"/>
            <a:ext cx="3430950" cy="3042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7" name="Shape 187"/>
        <p:cNvGrpSpPr/>
        <p:nvPr/>
      </p:nvGrpSpPr>
      <p:grpSpPr>
        <a:xfrm>
          <a:off x="0" y="0"/>
          <a:ext cx="0" cy="0"/>
          <a:chOff x="0" y="0"/>
          <a:chExt cx="0" cy="0"/>
        </a:xfrm>
      </p:grpSpPr>
      <p:sp>
        <p:nvSpPr>
          <p:cNvPr id="188" name="Google Shape;188;p32"/>
          <p:cNvSpPr/>
          <p:nvPr/>
        </p:nvSpPr>
        <p:spPr>
          <a:xfrm>
            <a:off x="7413900" y="0"/>
            <a:ext cx="1730100" cy="5143500"/>
          </a:xfrm>
          <a:prstGeom prst="rect">
            <a:avLst/>
          </a:pr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2"/>
          <p:cNvSpPr/>
          <p:nvPr/>
        </p:nvSpPr>
        <p:spPr>
          <a:xfrm>
            <a:off x="4485275" y="802775"/>
            <a:ext cx="3930600" cy="3056700"/>
          </a:xfrm>
          <a:prstGeom prst="rect">
            <a:avLst/>
          </a:prstGeom>
          <a:solidFill>
            <a:srgbClr val="3E524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0" name="Google Shape;190;p32"/>
          <p:cNvCxnSpPr/>
          <p:nvPr/>
        </p:nvCxnSpPr>
        <p:spPr>
          <a:xfrm>
            <a:off x="893300" y="35925"/>
            <a:ext cx="0" cy="5067300"/>
          </a:xfrm>
          <a:prstGeom prst="straightConnector1">
            <a:avLst/>
          </a:prstGeom>
          <a:noFill/>
          <a:ln cap="flat" cmpd="sng" w="19050">
            <a:solidFill>
              <a:srgbClr val="666666"/>
            </a:solidFill>
            <a:prstDash val="solid"/>
            <a:round/>
            <a:headEnd len="med" w="med" type="none"/>
            <a:tailEnd len="med" w="med" type="none"/>
          </a:ln>
        </p:spPr>
      </p:cxnSp>
      <p:sp>
        <p:nvSpPr>
          <p:cNvPr id="191" name="Google Shape;191;p32"/>
          <p:cNvSpPr/>
          <p:nvPr/>
        </p:nvSpPr>
        <p:spPr>
          <a:xfrm>
            <a:off x="775725" y="65371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2"/>
          <p:cNvSpPr/>
          <p:nvPr/>
        </p:nvSpPr>
        <p:spPr>
          <a:xfrm>
            <a:off x="775725" y="214101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2"/>
          <p:cNvSpPr/>
          <p:nvPr/>
        </p:nvSpPr>
        <p:spPr>
          <a:xfrm>
            <a:off x="775700" y="3455690"/>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2"/>
          <p:cNvSpPr txBox="1"/>
          <p:nvPr/>
        </p:nvSpPr>
        <p:spPr>
          <a:xfrm>
            <a:off x="1180888" y="594400"/>
            <a:ext cx="313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Performance Evaluation</a:t>
            </a:r>
            <a:r>
              <a:rPr lang="en" sz="1100">
                <a:solidFill>
                  <a:schemeClr val="dk1"/>
                </a:solidFill>
              </a:rPr>
              <a:t>: Conduct benchmarking tests to assess the algorithm’s efficiency, focusing on processing speed, memory usage, and overall system impact. Additionally, evaluate the quality of images after the steganography process to ensure minimal distortion or data loss.</a:t>
            </a:r>
            <a:endParaRPr b="1" sz="1700">
              <a:latin typeface="Nunito Sans"/>
              <a:ea typeface="Nunito Sans"/>
              <a:cs typeface="Nunito Sans"/>
              <a:sym typeface="Nunito Sans"/>
            </a:endParaRPr>
          </a:p>
        </p:txBody>
      </p:sp>
      <p:sp>
        <p:nvSpPr>
          <p:cNvPr id="195" name="Google Shape;195;p32"/>
          <p:cNvSpPr txBox="1"/>
          <p:nvPr/>
        </p:nvSpPr>
        <p:spPr>
          <a:xfrm>
            <a:off x="1180888" y="2093700"/>
            <a:ext cx="3134100" cy="70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Comparative Analysis</a:t>
            </a:r>
            <a:r>
              <a:rPr lang="en" sz="1100">
                <a:solidFill>
                  <a:schemeClr val="dk1"/>
                </a:solidFill>
              </a:rPr>
              <a:t>: Compare the performance metrics of the new algorithm with existing encryption algorithms, highlighting improvements in speed, security, or resource utilization.</a:t>
            </a:r>
            <a:endParaRPr b="1" sz="1700">
              <a:latin typeface="Nunito Sans"/>
              <a:ea typeface="Nunito Sans"/>
              <a:cs typeface="Nunito Sans"/>
              <a:sym typeface="Nunito Sans"/>
            </a:endParaRPr>
          </a:p>
        </p:txBody>
      </p:sp>
      <p:sp>
        <p:nvSpPr>
          <p:cNvPr id="196" name="Google Shape;196;p32"/>
          <p:cNvSpPr txBox="1"/>
          <p:nvPr/>
        </p:nvSpPr>
        <p:spPr>
          <a:xfrm>
            <a:off x="1147775" y="3345300"/>
            <a:ext cx="3134100" cy="44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Expected Duration</a:t>
            </a:r>
            <a:r>
              <a:rPr lang="en" sz="1100">
                <a:solidFill>
                  <a:schemeClr val="dk1"/>
                </a:solidFill>
              </a:rPr>
              <a:t>: This stage is expected to take 1 to 2 weeks, during which benchmarking and comparative analysis will be performed to gauge the algorithm's real-world efficiency and effectiveness.</a:t>
            </a:r>
            <a:endParaRPr b="1" sz="1700">
              <a:latin typeface="Nunito Sans"/>
              <a:ea typeface="Nunito Sans"/>
              <a:cs typeface="Nunito Sans"/>
              <a:sym typeface="Nunito Sans"/>
            </a:endParaRPr>
          </a:p>
        </p:txBody>
      </p:sp>
      <p:sp>
        <p:nvSpPr>
          <p:cNvPr id="197" name="Google Shape;197;p32"/>
          <p:cNvSpPr txBox="1"/>
          <p:nvPr/>
        </p:nvSpPr>
        <p:spPr>
          <a:xfrm>
            <a:off x="4950575" y="878975"/>
            <a:ext cx="3000000" cy="1071000"/>
          </a:xfrm>
          <a:prstGeom prst="rect">
            <a:avLst/>
          </a:prstGeom>
          <a:noFill/>
          <a:ln>
            <a:noFill/>
          </a:ln>
        </p:spPr>
        <p:txBody>
          <a:bodyPr anchorCtr="0" anchor="t" bIns="91425" lIns="91425" spcFirstLastPara="1" rIns="91425" wrap="square" tIns="91425">
            <a:noAutofit/>
          </a:bodyPr>
          <a:lstStyle/>
          <a:p>
            <a:pPr indent="0" lvl="0" marL="0" rtl="0" algn="ctr">
              <a:lnSpc>
                <a:spcPct val="116666"/>
              </a:lnSpc>
              <a:spcBef>
                <a:spcPts val="0"/>
              </a:spcBef>
              <a:spcAft>
                <a:spcPts val="0"/>
              </a:spcAft>
              <a:buNone/>
            </a:pPr>
            <a:r>
              <a:rPr b="1" lang="en" sz="2000">
                <a:solidFill>
                  <a:schemeClr val="lt1"/>
                </a:solidFill>
                <a:latin typeface="Nunito Sans"/>
                <a:ea typeface="Nunito Sans"/>
                <a:cs typeface="Nunito Sans"/>
                <a:sym typeface="Nunito Sans"/>
              </a:rPr>
              <a:t>Research Stage 6: Performance Evaluation</a:t>
            </a:r>
            <a:endParaRPr b="1" sz="2000">
              <a:solidFill>
                <a:schemeClr val="lt1"/>
              </a:solidFill>
              <a:latin typeface="Nunito Sans"/>
              <a:ea typeface="Nunito Sans"/>
              <a:cs typeface="Nunito Sans"/>
              <a:sym typeface="Nunito Sans"/>
            </a:endParaRPr>
          </a:p>
        </p:txBody>
      </p:sp>
      <p:pic>
        <p:nvPicPr>
          <p:cNvPr id="198" name="Google Shape;198;p32"/>
          <p:cNvPicPr preferRelativeResize="0"/>
          <p:nvPr/>
        </p:nvPicPr>
        <p:blipFill>
          <a:blip r:embed="rId3">
            <a:alphaModFix/>
          </a:blip>
          <a:stretch>
            <a:fillRect/>
          </a:stretch>
        </p:blipFill>
        <p:spPr>
          <a:xfrm>
            <a:off x="4419050" y="1798225"/>
            <a:ext cx="3996825" cy="2664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2" name="Shape 202"/>
        <p:cNvGrpSpPr/>
        <p:nvPr/>
      </p:nvGrpSpPr>
      <p:grpSpPr>
        <a:xfrm>
          <a:off x="0" y="0"/>
          <a:ext cx="0" cy="0"/>
          <a:chOff x="0" y="0"/>
          <a:chExt cx="0" cy="0"/>
        </a:xfrm>
      </p:grpSpPr>
      <p:sp>
        <p:nvSpPr>
          <p:cNvPr id="203" name="Google Shape;203;p33"/>
          <p:cNvSpPr/>
          <p:nvPr/>
        </p:nvSpPr>
        <p:spPr>
          <a:xfrm>
            <a:off x="7413900" y="0"/>
            <a:ext cx="1730100" cy="5143500"/>
          </a:xfrm>
          <a:prstGeom prst="rect">
            <a:avLst/>
          </a:pr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3"/>
          <p:cNvSpPr/>
          <p:nvPr/>
        </p:nvSpPr>
        <p:spPr>
          <a:xfrm>
            <a:off x="4485275" y="802775"/>
            <a:ext cx="3930600" cy="3056700"/>
          </a:xfrm>
          <a:prstGeom prst="rect">
            <a:avLst/>
          </a:prstGeom>
          <a:solidFill>
            <a:srgbClr val="3E5244"/>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5" name="Google Shape;205;p33"/>
          <p:cNvCxnSpPr/>
          <p:nvPr/>
        </p:nvCxnSpPr>
        <p:spPr>
          <a:xfrm>
            <a:off x="893300" y="35925"/>
            <a:ext cx="0" cy="5067300"/>
          </a:xfrm>
          <a:prstGeom prst="straightConnector1">
            <a:avLst/>
          </a:prstGeom>
          <a:noFill/>
          <a:ln cap="flat" cmpd="sng" w="19050">
            <a:solidFill>
              <a:srgbClr val="666666"/>
            </a:solidFill>
            <a:prstDash val="solid"/>
            <a:round/>
            <a:headEnd len="med" w="med" type="none"/>
            <a:tailEnd len="med" w="med" type="none"/>
          </a:ln>
        </p:spPr>
      </p:cxnSp>
      <p:sp>
        <p:nvSpPr>
          <p:cNvPr id="206" name="Google Shape;206;p33"/>
          <p:cNvSpPr/>
          <p:nvPr/>
        </p:nvSpPr>
        <p:spPr>
          <a:xfrm>
            <a:off x="775700" y="58016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3"/>
          <p:cNvSpPr/>
          <p:nvPr/>
        </p:nvSpPr>
        <p:spPr>
          <a:xfrm>
            <a:off x="775675" y="2142778"/>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3"/>
          <p:cNvSpPr/>
          <p:nvPr/>
        </p:nvSpPr>
        <p:spPr>
          <a:xfrm>
            <a:off x="775850" y="3752365"/>
            <a:ext cx="234900" cy="225600"/>
          </a:xfrm>
          <a:prstGeom prst="ellipse">
            <a:avLst/>
          </a:prstGeom>
          <a:solidFill>
            <a:srgbClr val="3E52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3"/>
          <p:cNvSpPr txBox="1"/>
          <p:nvPr/>
        </p:nvSpPr>
        <p:spPr>
          <a:xfrm>
            <a:off x="1180888" y="462125"/>
            <a:ext cx="313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Data Analysis and Documentation</a:t>
            </a:r>
            <a:r>
              <a:rPr lang="en" sz="1100">
                <a:solidFill>
                  <a:schemeClr val="dk1"/>
                </a:solidFill>
              </a:rPr>
              <a:t>: Analyze the results obtained from previous research stages to draw comprehensive conclusions about the algorithm’s performance, security, and practicality. This analysis will synthesize findings, providing insights into the algorithm's effectiveness in addressing identified gaps.</a:t>
            </a:r>
            <a:endParaRPr b="1" sz="1800">
              <a:latin typeface="Nunito Sans"/>
              <a:ea typeface="Nunito Sans"/>
              <a:cs typeface="Nunito Sans"/>
              <a:sym typeface="Nunito Sans"/>
            </a:endParaRPr>
          </a:p>
        </p:txBody>
      </p:sp>
      <p:sp>
        <p:nvSpPr>
          <p:cNvPr id="210" name="Google Shape;210;p33"/>
          <p:cNvSpPr txBox="1"/>
          <p:nvPr/>
        </p:nvSpPr>
        <p:spPr>
          <a:xfrm>
            <a:off x="1180875" y="2093700"/>
            <a:ext cx="3134100" cy="70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Research Paper Preparation</a:t>
            </a:r>
            <a:r>
              <a:rPr lang="en" sz="1100">
                <a:solidFill>
                  <a:schemeClr val="dk1"/>
                </a:solidFill>
              </a:rPr>
              <a:t>: Prepare detailed research papers for publication, documenting the methodology, results, and implications of the study. These papers will target academic journals and conferences to share the findings with the broader research community.</a:t>
            </a:r>
            <a:endParaRPr b="1" sz="1700">
              <a:latin typeface="Nunito Sans"/>
              <a:ea typeface="Nunito Sans"/>
              <a:cs typeface="Nunito Sans"/>
              <a:sym typeface="Nunito Sans"/>
            </a:endParaRPr>
          </a:p>
        </p:txBody>
      </p:sp>
      <p:sp>
        <p:nvSpPr>
          <p:cNvPr id="211" name="Google Shape;211;p33"/>
          <p:cNvSpPr txBox="1"/>
          <p:nvPr/>
        </p:nvSpPr>
        <p:spPr>
          <a:xfrm>
            <a:off x="1122238" y="3690850"/>
            <a:ext cx="3134100" cy="44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chemeClr val="dk1"/>
                </a:solidFill>
              </a:rPr>
              <a:t>Expected Duration</a:t>
            </a:r>
            <a:r>
              <a:rPr lang="en" sz="1100">
                <a:solidFill>
                  <a:schemeClr val="dk1"/>
                </a:solidFill>
              </a:rPr>
              <a:t>: This stage is expected to take 4 to 6 weeks, allowing ample time for thorough analysis, revisions, and the submission process for publication in relevant academic venues.</a:t>
            </a:r>
            <a:endParaRPr b="1" sz="1700">
              <a:latin typeface="Nunito Sans"/>
              <a:ea typeface="Nunito Sans"/>
              <a:cs typeface="Nunito Sans"/>
              <a:sym typeface="Nunito Sans"/>
            </a:endParaRPr>
          </a:p>
        </p:txBody>
      </p:sp>
      <p:sp>
        <p:nvSpPr>
          <p:cNvPr id="212" name="Google Shape;212;p33"/>
          <p:cNvSpPr txBox="1"/>
          <p:nvPr/>
        </p:nvSpPr>
        <p:spPr>
          <a:xfrm>
            <a:off x="4950575" y="881975"/>
            <a:ext cx="3000000" cy="1569900"/>
          </a:xfrm>
          <a:prstGeom prst="rect">
            <a:avLst/>
          </a:prstGeom>
          <a:noFill/>
          <a:ln>
            <a:noFill/>
          </a:ln>
        </p:spPr>
        <p:txBody>
          <a:bodyPr anchorCtr="0" anchor="t" bIns="91425" lIns="91425" spcFirstLastPara="1" rIns="91425" wrap="square" tIns="91425">
            <a:noAutofit/>
          </a:bodyPr>
          <a:lstStyle/>
          <a:p>
            <a:pPr indent="0" lvl="0" marL="0" rtl="0" algn="ctr">
              <a:lnSpc>
                <a:spcPct val="116666"/>
              </a:lnSpc>
              <a:spcBef>
                <a:spcPts val="0"/>
              </a:spcBef>
              <a:spcAft>
                <a:spcPts val="0"/>
              </a:spcAft>
              <a:buNone/>
            </a:pPr>
            <a:r>
              <a:rPr b="1" lang="en" sz="2000">
                <a:solidFill>
                  <a:schemeClr val="lt1"/>
                </a:solidFill>
                <a:latin typeface="Nunito Sans"/>
                <a:ea typeface="Nunito Sans"/>
                <a:cs typeface="Nunito Sans"/>
                <a:sym typeface="Nunito Sans"/>
              </a:rPr>
              <a:t>Research Stage 7: Data Analysis and Documentation</a:t>
            </a:r>
            <a:endParaRPr b="1" sz="2000">
              <a:solidFill>
                <a:schemeClr val="lt1"/>
              </a:solidFill>
              <a:latin typeface="Nunito Sans"/>
              <a:ea typeface="Nunito Sans"/>
              <a:cs typeface="Nunito Sans"/>
              <a:sym typeface="Nunito Sans"/>
            </a:endParaRPr>
          </a:p>
        </p:txBody>
      </p:sp>
      <p:pic>
        <p:nvPicPr>
          <p:cNvPr id="213" name="Google Shape;213;p33"/>
          <p:cNvPicPr preferRelativeResize="0"/>
          <p:nvPr/>
        </p:nvPicPr>
        <p:blipFill>
          <a:blip r:embed="rId3">
            <a:alphaModFix/>
          </a:blip>
          <a:stretch>
            <a:fillRect/>
          </a:stretch>
        </p:blipFill>
        <p:spPr>
          <a:xfrm>
            <a:off x="5220175" y="2093700"/>
            <a:ext cx="2460800" cy="2460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